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59"/>
  </p:notesMasterIdLst>
  <p:sldIdLst>
    <p:sldId id="256" r:id="rId4"/>
    <p:sldId id="414" r:id="rId5"/>
    <p:sldId id="277" r:id="rId6"/>
    <p:sldId id="320" r:id="rId7"/>
    <p:sldId id="363" r:id="rId8"/>
    <p:sldId id="366" r:id="rId9"/>
    <p:sldId id="368" r:id="rId10"/>
    <p:sldId id="369" r:id="rId11"/>
    <p:sldId id="370" r:id="rId12"/>
    <p:sldId id="373" r:id="rId13"/>
    <p:sldId id="374" r:id="rId14"/>
    <p:sldId id="375" r:id="rId15"/>
    <p:sldId id="382" r:id="rId16"/>
    <p:sldId id="379" r:id="rId17"/>
    <p:sldId id="384" r:id="rId18"/>
    <p:sldId id="383" r:id="rId19"/>
    <p:sldId id="387" r:id="rId20"/>
    <p:sldId id="392" r:id="rId21"/>
    <p:sldId id="393" r:id="rId22"/>
    <p:sldId id="394" r:id="rId23"/>
    <p:sldId id="405" r:id="rId24"/>
    <p:sldId id="400" r:id="rId25"/>
    <p:sldId id="398" r:id="rId26"/>
    <p:sldId id="401" r:id="rId27"/>
    <p:sldId id="399" r:id="rId28"/>
    <p:sldId id="403" r:id="rId29"/>
    <p:sldId id="402" r:id="rId30"/>
    <p:sldId id="406" r:id="rId31"/>
    <p:sldId id="409" r:id="rId32"/>
    <p:sldId id="411" r:id="rId33"/>
    <p:sldId id="415" r:id="rId34"/>
    <p:sldId id="416" r:id="rId35"/>
    <p:sldId id="417" r:id="rId36"/>
    <p:sldId id="418" r:id="rId37"/>
    <p:sldId id="419" r:id="rId38"/>
    <p:sldId id="421" r:id="rId39"/>
    <p:sldId id="420" r:id="rId40"/>
    <p:sldId id="426" r:id="rId41"/>
    <p:sldId id="410" r:id="rId42"/>
    <p:sldId id="423" r:id="rId43"/>
    <p:sldId id="424" r:id="rId44"/>
    <p:sldId id="427" r:id="rId45"/>
    <p:sldId id="428" r:id="rId46"/>
    <p:sldId id="425" r:id="rId47"/>
    <p:sldId id="435" r:id="rId48"/>
    <p:sldId id="436" r:id="rId49"/>
    <p:sldId id="437" r:id="rId50"/>
    <p:sldId id="429" r:id="rId51"/>
    <p:sldId id="430" r:id="rId52"/>
    <p:sldId id="431" r:id="rId53"/>
    <p:sldId id="433" r:id="rId54"/>
    <p:sldId id="434" r:id="rId55"/>
    <p:sldId id="438" r:id="rId56"/>
    <p:sldId id="439" r:id="rId57"/>
    <p:sldId id="440" r:id="rId5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F2DFB76C-B374-4EBF-A508-E8F1BEB9E6D5}">
          <p14:sldIdLst>
            <p14:sldId id="256"/>
            <p14:sldId id="414"/>
          </p14:sldIdLst>
        </p14:section>
        <p14:section name="ネットワーク基礎" id="{D90FAA15-24BB-4066-B9CF-ED475C3BA5E3}">
          <p14:sldIdLst>
            <p14:sldId id="277"/>
          </p14:sldIdLst>
        </p14:section>
        <p14:section name="前回の復習" id="{C85E3650-4A0E-44BB-8D5E-EF604C0D7707}">
          <p14:sldIdLst>
            <p14:sldId id="320"/>
            <p14:sldId id="363"/>
            <p14:sldId id="366"/>
            <p14:sldId id="368"/>
            <p14:sldId id="369"/>
            <p14:sldId id="370"/>
            <p14:sldId id="373"/>
            <p14:sldId id="374"/>
            <p14:sldId id="375"/>
            <p14:sldId id="382"/>
            <p14:sldId id="379"/>
            <p14:sldId id="384"/>
            <p14:sldId id="383"/>
            <p14:sldId id="387"/>
            <p14:sldId id="392"/>
            <p14:sldId id="393"/>
            <p14:sldId id="394"/>
            <p14:sldId id="405"/>
            <p14:sldId id="400"/>
            <p14:sldId id="398"/>
            <p14:sldId id="401"/>
            <p14:sldId id="399"/>
            <p14:sldId id="403"/>
            <p14:sldId id="402"/>
            <p14:sldId id="406"/>
            <p14:sldId id="409"/>
            <p14:sldId id="411"/>
          </p14:sldIdLst>
        </p14:section>
        <p14:section name="保存する処理" id="{9F602366-75EA-CE4B-8BEB-2F53A972E83A}">
          <p14:sldIdLst>
            <p14:sldId id="415"/>
            <p14:sldId id="416"/>
            <p14:sldId id="417"/>
            <p14:sldId id="418"/>
            <p14:sldId id="419"/>
          </p14:sldIdLst>
        </p14:section>
        <p14:section name="ネットワーク基礎" id="{7DA78D9D-E95E-8847-AB5B-FDB196C695A3}">
          <p14:sldIdLst>
            <p14:sldId id="421"/>
            <p14:sldId id="420"/>
            <p14:sldId id="426"/>
            <p14:sldId id="410"/>
            <p14:sldId id="423"/>
            <p14:sldId id="424"/>
            <p14:sldId id="427"/>
            <p14:sldId id="428"/>
            <p14:sldId id="425"/>
            <p14:sldId id="435"/>
            <p14:sldId id="436"/>
            <p14:sldId id="437"/>
            <p14:sldId id="429"/>
            <p14:sldId id="430"/>
            <p14:sldId id="431"/>
            <p14:sldId id="433"/>
            <p14:sldId id="434"/>
            <p14:sldId id="438"/>
            <p14:sldId id="439"/>
            <p14:sldId id="44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057"/>
    <a:srgbClr val="FEF6E3"/>
    <a:srgbClr val="32B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4" autoAdjust="0"/>
    <p:restoredTop sz="85998" autoAdjust="0"/>
  </p:normalViewPr>
  <p:slideViewPr>
    <p:cSldViewPr showGuides="1">
      <p:cViewPr>
        <p:scale>
          <a:sx n="100" d="100"/>
          <a:sy n="100" d="100"/>
        </p:scale>
        <p:origin x="-1120" y="-136"/>
      </p:cViewPr>
      <p:guideLst>
        <p:guide orient="horz" pos="306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8109-CCB6-4EE0-89C8-B930DAA4A3F8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E79A-CCF6-4249-B583-4165A3BBCE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44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www.nicovideo.jp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97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Vary </a:t>
            </a:r>
            <a:r>
              <a:rPr kumimoji="1" lang="ja-JP" altLang="en-US" dirty="0" smtClean="0"/>
              <a:t>キャッシュ関連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9776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日の授業でやった内容。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36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03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62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50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932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E4057"/>
                </a:solidFill>
              </a:defRPr>
            </a:lvl1pPr>
            <a:lvl2pPr>
              <a:defRPr>
                <a:solidFill>
                  <a:srgbClr val="3E4057"/>
                </a:solidFill>
              </a:defRPr>
            </a:lvl2pPr>
            <a:lvl3pPr>
              <a:defRPr>
                <a:solidFill>
                  <a:srgbClr val="3E4057"/>
                </a:solidFill>
              </a:defRPr>
            </a:lvl3pPr>
            <a:lvl4pPr>
              <a:defRPr>
                <a:solidFill>
                  <a:srgbClr val="3E4057"/>
                </a:solidFill>
              </a:defRPr>
            </a:lvl4pPr>
            <a:lvl5pPr>
              <a:defRPr>
                <a:solidFill>
                  <a:srgbClr val="3E4057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13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9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18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42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74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20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11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2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444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25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2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99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EF6E3"/>
                </a:solidFill>
              </a:defRPr>
            </a:lvl1pPr>
            <a:lvl2pPr>
              <a:defRPr>
                <a:solidFill>
                  <a:srgbClr val="FEF6E3"/>
                </a:solidFill>
              </a:defRPr>
            </a:lvl2pPr>
            <a:lvl3pPr>
              <a:defRPr>
                <a:solidFill>
                  <a:srgbClr val="FEF6E3"/>
                </a:solidFill>
              </a:defRPr>
            </a:lvl3pPr>
            <a:lvl4pPr>
              <a:defRPr>
                <a:solidFill>
                  <a:srgbClr val="FEF6E3"/>
                </a:solidFill>
              </a:defRPr>
            </a:lvl4pPr>
            <a:lvl5pPr>
              <a:defRPr>
                <a:solidFill>
                  <a:srgbClr val="FEF6E3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18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8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01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95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33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46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275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25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80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733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7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9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5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11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61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56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6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56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ははレベル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16/11/06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32B490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846640" cy="3672408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8000" dirty="0" smtClean="0"/>
              <a:t>モバイル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プログラミング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実習</a:t>
            </a:r>
            <a:r>
              <a:rPr kumimoji="1" lang="en-US" altLang="ja-JP" sz="8000" dirty="0" smtClean="0"/>
              <a:t>2</a:t>
            </a:r>
            <a:endParaRPr kumimoji="1" lang="ja-JP" altLang="en-US" sz="3200" dirty="0">
              <a:solidFill>
                <a:srgbClr val="3E4057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71600" y="6402851"/>
            <a:ext cx="2304256" cy="36004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ja-JP" dirty="0" err="1" smtClean="0">
                <a:solidFill>
                  <a:srgbClr val="3E4057"/>
                </a:solidFill>
              </a:rPr>
              <a:t>M.Katsube</a:t>
            </a:r>
            <a:endParaRPr lang="en-US" altLang="ja-JP" dirty="0" smtClean="0">
              <a:solidFill>
                <a:srgbClr val="3E4057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13760" y="62195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 smtClean="0"/>
              <a:t>2016/</a:t>
            </a:r>
            <a:r>
              <a:rPr kumimoji="1" lang="en-US" altLang="ja-JP" sz="1400" dirty="0" smtClean="0"/>
              <a:t>1</a:t>
            </a:r>
            <a:r>
              <a:rPr kumimoji="1" lang="en-US" altLang="ja-JP" sz="1400" dirty="0" smtClean="0"/>
              <a:t>1</a:t>
            </a:r>
            <a:r>
              <a:rPr lang="ja-JP" altLang="ja-JP" sz="1400" dirty="0" smtClean="0"/>
              <a:t>/</a:t>
            </a:r>
            <a:r>
              <a:rPr lang="en-US" altLang="ja-JP" sz="1400" dirty="0" smtClean="0"/>
              <a:t>07</a:t>
            </a:r>
            <a:endParaRPr kumimoji="1" lang="en-US" altLang="ja-JP" sz="1400" dirty="0" smtClean="0"/>
          </a:p>
          <a:p>
            <a:pPr algn="r"/>
            <a:r>
              <a:rPr kumimoji="1" lang="ja-JP" altLang="en-US" sz="1400" dirty="0" smtClean="0"/>
              <a:t>日本工学院八王子専門学校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429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メソッド</a:t>
            </a:r>
            <a:endParaRPr kumimoji="1" lang="ja-JP" altLang="en-US" dirty="0"/>
          </a:p>
        </p:txBody>
      </p:sp>
      <p:sp>
        <p:nvSpPr>
          <p:cNvPr id="5" name="コンテンツ プレースホルダー 1"/>
          <p:cNvSpPr txBox="1">
            <a:spLocks/>
          </p:cNvSpPr>
          <p:nvPr/>
        </p:nvSpPr>
        <p:spPr>
          <a:xfrm>
            <a:off x="179512" y="1484784"/>
            <a:ext cx="8712968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400" dirty="0" smtClean="0">
                <a:solidFill>
                  <a:schemeClr val="bg1"/>
                </a:solidFill>
              </a:rPr>
              <a:t>メソッドは「</a:t>
            </a:r>
            <a:r>
              <a:rPr lang="ja-JP" altLang="en-US" sz="4400" b="1" dirty="0" smtClean="0">
                <a:solidFill>
                  <a:schemeClr val="bg1"/>
                </a:solidFill>
              </a:rPr>
              <a:t>コマンド</a:t>
            </a:r>
            <a:r>
              <a:rPr lang="ja-JP" altLang="en-US" sz="4400" dirty="0" smtClean="0">
                <a:solidFill>
                  <a:schemeClr val="bg1"/>
                </a:solidFill>
              </a:rPr>
              <a:t>」</a:t>
            </a:r>
            <a:r>
              <a:rPr lang="ja-JP" altLang="en-US" dirty="0" smtClean="0">
                <a:solidFill>
                  <a:schemeClr val="bg1"/>
                </a:solidFill>
              </a:rPr>
              <a:t>のような物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sz="4400" dirty="0" smtClean="0">
                <a:solidFill>
                  <a:schemeClr val="bg1"/>
                </a:solidFill>
              </a:rPr>
              <a:t>例えば</a:t>
            </a:r>
            <a:endParaRPr lang="en-US" altLang="ja-JP" sz="44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GET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/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POST</a:t>
            </a:r>
          </a:p>
          <a:p>
            <a:pPr lvl="2"/>
            <a:r>
              <a:rPr lang="ja-JP" altLang="en-US" sz="3600" dirty="0" smtClean="0">
                <a:solidFill>
                  <a:schemeClr val="bg1"/>
                </a:solidFill>
              </a:rPr>
              <a:t>ファイルをください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HEAD</a:t>
            </a:r>
          </a:p>
          <a:p>
            <a:pPr lvl="2"/>
            <a:r>
              <a:rPr lang="ja-JP" altLang="en-US" sz="3600" dirty="0" smtClean="0">
                <a:solidFill>
                  <a:schemeClr val="bg1"/>
                </a:solidFill>
              </a:rPr>
              <a:t>ファイルの情報をください。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r>
              <a:rPr lang="ja-JP" altLang="en-US" sz="3600" dirty="0" smtClean="0">
                <a:solidFill>
                  <a:schemeClr val="bg1"/>
                </a:solidFill>
              </a:rPr>
              <a:t>（中身はいらないです）</a:t>
            </a:r>
            <a:endParaRPr lang="en-US" altLang="ja-JP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0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メソッド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472608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>
                <a:solidFill>
                  <a:schemeClr val="bg1"/>
                </a:solidFill>
              </a:rPr>
              <a:t>その他にも</a:t>
            </a:r>
            <a:endParaRPr kumimoji="1" lang="en-US" altLang="ja-JP" sz="44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PUT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ja-JP" altLang="en-US" sz="3600" dirty="0">
                <a:solidFill>
                  <a:schemeClr val="bg1"/>
                </a:solidFill>
              </a:rPr>
              <a:t>こちら</a:t>
            </a:r>
            <a:r>
              <a:rPr lang="en-US" altLang="ja-JP" sz="3600" dirty="0">
                <a:solidFill>
                  <a:schemeClr val="bg1"/>
                </a:solidFill>
              </a:rPr>
              <a:t>(</a:t>
            </a:r>
            <a:r>
              <a:rPr lang="ja-JP" altLang="en-US" sz="3600" dirty="0">
                <a:solidFill>
                  <a:schemeClr val="bg1"/>
                </a:solidFill>
              </a:rPr>
              <a:t>クライアント</a:t>
            </a:r>
            <a:r>
              <a:rPr lang="en-US" altLang="ja-JP" sz="3600" dirty="0">
                <a:solidFill>
                  <a:schemeClr val="bg1"/>
                </a:solidFill>
              </a:rPr>
              <a:t>)</a:t>
            </a:r>
            <a:r>
              <a:rPr lang="ja-JP" altLang="en-US" sz="3600" dirty="0">
                <a:solidFill>
                  <a:schemeClr val="bg1"/>
                </a:solidFill>
              </a:rPr>
              <a:t>からファイルを送信するのでサーバに保存してください</a:t>
            </a:r>
            <a:r>
              <a:rPr lang="ja-JP" altLang="en-US" sz="3600" dirty="0" smtClean="0">
                <a:solidFill>
                  <a:schemeClr val="bg1"/>
                </a:solidFill>
              </a:rPr>
              <a:t>。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DELETE</a:t>
            </a:r>
          </a:p>
          <a:p>
            <a:pPr lvl="2"/>
            <a:r>
              <a:rPr lang="ja-JP" altLang="en-US" sz="3200" dirty="0" smtClean="0">
                <a:solidFill>
                  <a:schemeClr val="bg1"/>
                </a:solidFill>
              </a:rPr>
              <a:t>サーバ上のファイルを削除してください。</a:t>
            </a:r>
            <a:endParaRPr lang="en-US" altLang="ja-JP" sz="3200" dirty="0" smtClean="0">
              <a:solidFill>
                <a:schemeClr val="bg1"/>
              </a:solidFill>
            </a:endParaRPr>
          </a:p>
          <a:p>
            <a:pPr lvl="1"/>
            <a:endParaRPr kumimoji="1"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03054" y="6525344"/>
            <a:ext cx="702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他にもありますが、ひとまずこの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dirty="0" err="1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つを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覚えておけば良いです。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459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en-US" altLang="ja-JP" sz="7200" dirty="0" smtClean="0"/>
              <a:t>GET</a:t>
            </a:r>
            <a:r>
              <a:rPr kumimoji="1" lang="ja-JP" altLang="en-US" sz="7200" dirty="0" smtClean="0"/>
              <a:t>と</a:t>
            </a:r>
            <a:r>
              <a:rPr kumimoji="1" lang="en-US" altLang="ja-JP" sz="7200" dirty="0" smtClean="0"/>
              <a:t>POST</a:t>
            </a:r>
            <a:r>
              <a:rPr kumimoji="1" lang="ja-JP" altLang="en-US" sz="7200" dirty="0" smtClean="0"/>
              <a:t>の違い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46285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GET/POST</a:t>
            </a:r>
            <a:r>
              <a:rPr kumimoji="1" lang="ja-JP" altLang="en-US" dirty="0" smtClean="0"/>
              <a:t>の使い分け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972816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GET</a:t>
            </a:r>
            <a:r>
              <a:rPr kumimoji="1" lang="ja-JP" altLang="en-US" sz="4000" dirty="0" smtClean="0"/>
              <a:t>と</a:t>
            </a:r>
            <a:r>
              <a:rPr kumimoji="1" lang="en-US" altLang="ja-JP" sz="4000" dirty="0" smtClean="0"/>
              <a:t>POST</a:t>
            </a:r>
            <a:r>
              <a:rPr kumimoji="1" lang="ja-JP" altLang="en-US" sz="4000" dirty="0" smtClean="0"/>
              <a:t>を使い分ける必要が出てくるのは、</a:t>
            </a:r>
            <a:r>
              <a:rPr kumimoji="1" lang="ja-JP" altLang="en-US" sz="4000" dirty="0" smtClean="0">
                <a:solidFill>
                  <a:srgbClr val="FF0000"/>
                </a:solidFill>
              </a:rPr>
              <a:t>サーバに値を渡すとき</a:t>
            </a:r>
            <a:r>
              <a:rPr kumimoji="1" lang="ja-JP" altLang="en-US" sz="4000" dirty="0" smtClean="0"/>
              <a:t>です。</a:t>
            </a:r>
            <a:endParaRPr kumimoji="1" lang="ja-JP" altLang="en-US" sz="4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21195" r="21618" b="20442"/>
          <a:stretch/>
        </p:blipFill>
        <p:spPr bwMode="auto">
          <a:xfrm>
            <a:off x="539552" y="4467176"/>
            <a:ext cx="3240360" cy="218391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12860" r="2061" b="4247"/>
          <a:stretch/>
        </p:blipFill>
        <p:spPr bwMode="auto">
          <a:xfrm>
            <a:off x="4950001" y="4539435"/>
            <a:ext cx="3571794" cy="202759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下矢印 6"/>
          <p:cNvSpPr/>
          <p:nvPr/>
        </p:nvSpPr>
        <p:spPr>
          <a:xfrm rot="16200000">
            <a:off x="3615814" y="4636986"/>
            <a:ext cx="1374712" cy="129614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05734" y="37890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endParaRPr kumimoji="1"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05371" y="3429000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入力した値によって</a:t>
            </a:r>
            <a:endParaRPr kumimoji="1" lang="en-US" altLang="ja-JP" sz="3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結果を変えたい</a:t>
            </a:r>
            <a:endParaRPr kumimoji="1"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28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6000" dirty="0" smtClean="0"/>
              <a:t>URL</a:t>
            </a:r>
            <a:r>
              <a:rPr kumimoji="1" lang="ja-JP" altLang="en-US" sz="6000" dirty="0" smtClean="0"/>
              <a:t>にクエリーを追加</a:t>
            </a:r>
            <a:endParaRPr kumimoji="1" lang="ja-JP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787" b="75172"/>
          <a:stretch/>
        </p:blipFill>
        <p:spPr bwMode="auto">
          <a:xfrm>
            <a:off x="251520" y="1535806"/>
            <a:ext cx="8558867" cy="31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375472" y="1916832"/>
            <a:ext cx="2796927" cy="1008112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 rot="10800000">
            <a:off x="5724128" y="2967026"/>
            <a:ext cx="1800200" cy="2118157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99592" y="5085183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この部分が値。</a:t>
            </a:r>
            <a:endParaRPr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「クエリー」</a:t>
            </a:r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と呼びます。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9868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94662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www.google.co.jp 80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GET </a:t>
            </a:r>
            <a:r>
              <a:rPr lang="en-US" altLang="ja-JP" sz="4400" dirty="0" smtClean="0">
                <a:solidFill>
                  <a:schemeClr val="bg1"/>
                </a:solidFill>
              </a:rPr>
              <a:t>/</a:t>
            </a:r>
            <a:r>
              <a:rPr lang="en-US" altLang="ja-JP" sz="4400" dirty="0" err="1" smtClean="0">
                <a:solidFill>
                  <a:schemeClr val="bg1"/>
                </a:solidFill>
              </a:rPr>
              <a:t>search?q</a:t>
            </a:r>
            <a:r>
              <a:rPr lang="en-US" altLang="ja-JP" sz="4400" dirty="0" smtClean="0">
                <a:solidFill>
                  <a:schemeClr val="bg1"/>
                </a:solidFill>
              </a:rPr>
              <a:t>=cat HTTP/1.0</a:t>
            </a:r>
            <a:endParaRPr lang="en-US" altLang="ja-JP" sz="44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手打ち</a:t>
            </a:r>
            <a:r>
              <a:rPr lang="ja-JP" altLang="en-US" dirty="0" smtClean="0"/>
              <a:t>する際も追加</a:t>
            </a:r>
            <a:r>
              <a:rPr lang="en-US" altLang="ja-JP" dirty="0" smtClean="0"/>
              <a:t>OK</a:t>
            </a:r>
            <a:endParaRPr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3563888" y="1844824"/>
            <a:ext cx="2304256" cy="100811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rot="10800000">
            <a:off x="3815916" y="2996952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27220" y="4715830"/>
            <a:ext cx="68259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telnet</a:t>
            </a:r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を利用した場合も</a:t>
            </a:r>
            <a:endParaRPr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同様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記述できます。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5893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-414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GET</a:t>
            </a:r>
            <a:r>
              <a:rPr lang="ja-JP" altLang="en-US" dirty="0" smtClean="0"/>
              <a:t>の問題点</a:t>
            </a:r>
            <a:endParaRPr lang="ja-JP" altLang="en-US" dirty="0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313581" y="908720"/>
            <a:ext cx="8496944" cy="5832648"/>
          </a:xfrm>
        </p:spPr>
        <p:txBody>
          <a:bodyPr>
            <a:noAutofit/>
          </a:bodyPr>
          <a:lstStyle/>
          <a:p>
            <a:r>
              <a:rPr kumimoji="1" lang="ja-JP" altLang="en-US" sz="3600" b="1" dirty="0" smtClean="0">
                <a:solidFill>
                  <a:srgbClr val="FF0000"/>
                </a:solidFill>
              </a:rPr>
              <a:t>文字列長の制限</a:t>
            </a:r>
            <a:endParaRPr kumimoji="1" lang="en-US" altLang="ja-JP" sz="36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sz="3200" dirty="0" smtClean="0"/>
              <a:t>HTTP</a:t>
            </a:r>
            <a:r>
              <a:rPr lang="ja-JP" altLang="en-US" sz="3200" dirty="0" smtClean="0"/>
              <a:t>の仕様上は制限ない。ブラウザの実装による問題。</a:t>
            </a:r>
            <a:endParaRPr lang="en-US" altLang="ja-JP" sz="3200" dirty="0" smtClean="0"/>
          </a:p>
          <a:p>
            <a:pPr lvl="1"/>
            <a:r>
              <a:rPr lang="ja-JP" altLang="en-US" sz="3200" dirty="0" smtClean="0"/>
              <a:t>概ね</a:t>
            </a:r>
            <a:r>
              <a:rPr lang="en-US" altLang="ja-JP" sz="3200" dirty="0" smtClean="0"/>
              <a:t>2000byte</a:t>
            </a:r>
            <a:r>
              <a:rPr lang="ja-JP" altLang="en-US" sz="3200" dirty="0" smtClean="0"/>
              <a:t>以内。</a:t>
            </a:r>
            <a:endParaRPr lang="en-US" altLang="ja-JP" sz="3200" dirty="0" smtClean="0"/>
          </a:p>
          <a:p>
            <a:endParaRPr lang="en-US" altLang="ja-JP" sz="3600" dirty="0"/>
          </a:p>
          <a:p>
            <a:r>
              <a:rPr lang="ja-JP" altLang="en-US" sz="3600" b="1" dirty="0" smtClean="0">
                <a:solidFill>
                  <a:srgbClr val="FF0000"/>
                </a:solidFill>
              </a:rPr>
              <a:t>セキュリティの問題</a:t>
            </a:r>
            <a:endParaRPr lang="en-US" altLang="ja-JP" sz="36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sz="3200" dirty="0" smtClean="0"/>
              <a:t>URL</a:t>
            </a:r>
            <a:r>
              <a:rPr lang="ja-JP" altLang="en-US" sz="3200" dirty="0" smtClean="0"/>
              <a:t>は</a:t>
            </a:r>
            <a:r>
              <a:rPr lang="en-US" altLang="ja-JP" sz="3200" dirty="0" smtClean="0"/>
              <a:t>Web</a:t>
            </a:r>
            <a:r>
              <a:rPr lang="ja-JP" altLang="en-US" sz="3200" dirty="0" smtClean="0"/>
              <a:t>サーバのアクセスログなどに保存されます。</a:t>
            </a:r>
            <a:endParaRPr lang="en-US" altLang="ja-JP" sz="3200" dirty="0" smtClean="0"/>
          </a:p>
          <a:p>
            <a:pPr lvl="1"/>
            <a:r>
              <a:rPr lang="ja-JP" altLang="en-US" sz="3200" dirty="0" smtClean="0"/>
              <a:t>例えば</a:t>
            </a:r>
            <a:r>
              <a:rPr lang="ja-JP" altLang="en-US" sz="3200" dirty="0" smtClean="0">
                <a:solidFill>
                  <a:srgbClr val="FF0000"/>
                </a:solidFill>
              </a:rPr>
              <a:t>個人情報やパスワード</a:t>
            </a:r>
            <a:r>
              <a:rPr lang="ja-JP" altLang="en-US" sz="3200" dirty="0" smtClean="0"/>
              <a:t>などがクエリーにあると一緒に記録されてしまう。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424761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926124"/>
            <a:ext cx="8494662" cy="3591108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 telnet www.example.com 80</a:t>
            </a: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POST /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receive.php</a:t>
            </a:r>
            <a:r>
              <a:rPr lang="en-US" altLang="ja-JP" sz="4000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None/>
            </a:pPr>
            <a:r>
              <a:rPr lang="en-US" altLang="ja-JP" sz="4000" dirty="0">
                <a:solidFill>
                  <a:schemeClr val="bg1"/>
                </a:solidFill>
              </a:rPr>
              <a:t>Content-Length</a:t>
            </a:r>
            <a:r>
              <a:rPr lang="en-US" altLang="ja-JP" sz="4000" dirty="0" smtClean="0">
                <a:solidFill>
                  <a:schemeClr val="bg1"/>
                </a:solidFill>
              </a:rPr>
              <a:t>:</a:t>
            </a:r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1234</a:t>
            </a:r>
          </a:p>
          <a:p>
            <a:pPr marL="0" indent="0">
              <a:buNone/>
            </a:pPr>
            <a:endParaRPr lang="en-US" altLang="ja-JP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q=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cat&amp;foo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bar&amp;hoge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huga</a:t>
            </a:r>
            <a:r>
              <a:rPr lang="en-US" altLang="ja-JP" sz="4000" dirty="0" smtClean="0">
                <a:solidFill>
                  <a:schemeClr val="bg1"/>
                </a:solidFill>
              </a:rPr>
              <a:t>…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POST</a:t>
            </a:r>
            <a:r>
              <a:rPr lang="ja-JP" altLang="en-US" dirty="0" smtClean="0"/>
              <a:t>を手打ちする</a:t>
            </a:r>
            <a:endParaRPr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283968" y="645333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クエリーの書式はこの後説明を行います。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0519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GET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472608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利点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ja-JP" altLang="en-US" sz="3600" dirty="0" smtClean="0">
                <a:solidFill>
                  <a:schemeClr val="bg1"/>
                </a:solidFill>
              </a:rPr>
              <a:t>ブラウザの</a:t>
            </a:r>
            <a:r>
              <a:rPr lang="en-US" altLang="ja-JP" sz="3600" dirty="0" smtClean="0">
                <a:solidFill>
                  <a:schemeClr val="bg1"/>
                </a:solidFill>
              </a:rPr>
              <a:t>URL</a:t>
            </a:r>
            <a:r>
              <a:rPr lang="ja-JP" altLang="en-US" sz="3600" dirty="0" smtClean="0">
                <a:solidFill>
                  <a:schemeClr val="bg1"/>
                </a:solidFill>
              </a:rPr>
              <a:t>入力欄に指定できる</a:t>
            </a:r>
            <a:endParaRPr lang="en-US" altLang="ja-JP" sz="3600" dirty="0" smtClean="0">
              <a:solidFill>
                <a:schemeClr val="bg1"/>
              </a:solidFill>
            </a:endParaRPr>
          </a:p>
          <a:p>
            <a:pPr lvl="2"/>
            <a:r>
              <a:rPr lang="en-US" altLang="ja-JP" dirty="0" smtClean="0">
                <a:solidFill>
                  <a:schemeClr val="bg1"/>
                </a:solidFill>
              </a:rPr>
              <a:t>A</a:t>
            </a:r>
            <a:r>
              <a:rPr lang="ja-JP" altLang="en-US" dirty="0" smtClean="0">
                <a:solidFill>
                  <a:schemeClr val="bg1"/>
                </a:solidFill>
              </a:rPr>
              <a:t>要素</a:t>
            </a:r>
            <a:r>
              <a:rPr lang="en-US" altLang="ja-JP" dirty="0" smtClean="0">
                <a:solidFill>
                  <a:schemeClr val="bg1"/>
                </a:solidFill>
              </a:rPr>
              <a:t>(</a:t>
            </a:r>
            <a:r>
              <a:rPr lang="ja-JP" altLang="en-US" dirty="0" smtClean="0">
                <a:solidFill>
                  <a:schemeClr val="bg1"/>
                </a:solidFill>
              </a:rPr>
              <a:t>リンクタグ</a:t>
            </a:r>
            <a:r>
              <a:rPr lang="en-US" altLang="ja-JP" dirty="0" smtClean="0">
                <a:solidFill>
                  <a:schemeClr val="bg1"/>
                </a:solidFill>
              </a:rPr>
              <a:t>)</a:t>
            </a:r>
            <a:r>
              <a:rPr lang="ja-JP" altLang="en-US" dirty="0" err="1" smtClean="0">
                <a:solidFill>
                  <a:schemeClr val="bg1"/>
                </a:solidFill>
              </a:rPr>
              <a:t>での</a:t>
            </a:r>
            <a:r>
              <a:rPr lang="ja-JP" altLang="en-US" dirty="0" smtClean="0">
                <a:solidFill>
                  <a:schemeClr val="bg1"/>
                </a:solidFill>
              </a:rPr>
              <a:t>指定も可能</a:t>
            </a:r>
            <a:endParaRPr lang="en-US" altLang="ja-JP" dirty="0">
              <a:solidFill>
                <a:schemeClr val="bg1"/>
              </a:solidFill>
            </a:endParaRPr>
          </a:p>
          <a:p>
            <a:pPr lvl="1"/>
            <a:r>
              <a:rPr lang="ja-JP" altLang="en-US" sz="3600" dirty="0" smtClean="0">
                <a:solidFill>
                  <a:schemeClr val="bg1"/>
                </a:solidFill>
              </a:rPr>
              <a:t> ブラウザのキャッシュが効く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endParaRPr lang="en-US" altLang="ja-JP" sz="3600" dirty="0" smtClean="0">
              <a:solidFill>
                <a:schemeClr val="bg1"/>
              </a:solidFill>
            </a:endParaRPr>
          </a:p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制約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kumimoji="1" lang="en-US" altLang="ja-JP" sz="4000" dirty="0" smtClean="0">
                <a:solidFill>
                  <a:schemeClr val="bg1"/>
                </a:solidFill>
              </a:rPr>
              <a:t> </a:t>
            </a:r>
            <a:r>
              <a:rPr kumimoji="1" lang="ja-JP" altLang="en-US" sz="4000" dirty="0" smtClean="0">
                <a:solidFill>
                  <a:schemeClr val="bg1"/>
                </a:solidFill>
              </a:rPr>
              <a:t>文字列長の制限</a:t>
            </a:r>
            <a:endParaRPr kumimoji="1"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ja-JP" altLang="en-US" sz="4000" dirty="0" smtClean="0">
                <a:solidFill>
                  <a:schemeClr val="bg1"/>
                </a:solidFill>
              </a:rPr>
              <a:t>セキュリティ</a:t>
            </a:r>
            <a:endParaRPr kumimoji="1"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8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POST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472608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利点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ja-JP" altLang="en-US" sz="3600" dirty="0" smtClean="0">
                <a:solidFill>
                  <a:schemeClr val="bg1"/>
                </a:solidFill>
              </a:rPr>
              <a:t>大きなサイズのデータが送信できる</a:t>
            </a:r>
            <a:endParaRPr lang="en-US" altLang="ja-JP" sz="36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3600" dirty="0" smtClean="0">
                <a:solidFill>
                  <a:schemeClr val="bg1"/>
                </a:solidFill>
              </a:rPr>
              <a:t> セキュリティ上安心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endParaRPr lang="en-US" altLang="ja-JP" sz="3600" dirty="0" smtClean="0">
              <a:solidFill>
                <a:schemeClr val="bg1"/>
              </a:solidFill>
            </a:endParaRPr>
          </a:p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制約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kumimoji="1" lang="en-US" altLang="ja-JP" sz="4000" dirty="0" smtClean="0">
                <a:solidFill>
                  <a:schemeClr val="bg1"/>
                </a:solidFill>
              </a:rPr>
              <a:t> </a:t>
            </a:r>
            <a:r>
              <a:rPr kumimoji="1" lang="ja-JP" altLang="en-US" sz="4000" dirty="0" smtClean="0">
                <a:solidFill>
                  <a:schemeClr val="bg1"/>
                </a:solidFill>
              </a:rPr>
              <a:t>ブラウザの入力欄で指定できない</a:t>
            </a:r>
            <a:endParaRPr kumimoji="1"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4000" dirty="0">
                <a:solidFill>
                  <a:schemeClr val="bg1"/>
                </a:solidFill>
              </a:rPr>
              <a:t> キャッシュ</a:t>
            </a:r>
            <a:r>
              <a:rPr lang="ja-JP" altLang="en-US" sz="4000" dirty="0" smtClean="0">
                <a:solidFill>
                  <a:schemeClr val="bg1"/>
                </a:solidFill>
              </a:rPr>
              <a:t>が効かない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lvl="2"/>
            <a:r>
              <a:rPr lang="ja-JP" altLang="en-US" dirty="0" smtClean="0">
                <a:solidFill>
                  <a:schemeClr val="bg1"/>
                </a:solidFill>
              </a:rPr>
              <a:t>基本的に毎回送信</a:t>
            </a:r>
            <a:r>
              <a:rPr lang="ja-JP" altLang="en-US" dirty="0">
                <a:solidFill>
                  <a:schemeClr val="bg1"/>
                </a:solidFill>
              </a:rPr>
              <a:t>する必要</a:t>
            </a:r>
            <a:r>
              <a:rPr lang="ja-JP" altLang="en-US" dirty="0" smtClean="0">
                <a:solidFill>
                  <a:schemeClr val="bg1"/>
                </a:solidFill>
              </a:rPr>
              <a:t>が</a:t>
            </a:r>
            <a:r>
              <a:rPr lang="ja-JP" altLang="en-US" dirty="0">
                <a:solidFill>
                  <a:schemeClr val="bg1"/>
                </a:solidFill>
              </a:rPr>
              <a:t>ある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3154184"/>
            <a:ext cx="364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いずれも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GET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と比較した場合。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8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午後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/>
              <a:t>ネットワーク基礎</a:t>
            </a:r>
            <a:endParaRPr kumimoji="1" lang="en-US" altLang="ja-JP" sz="4000" dirty="0" smtClean="0"/>
          </a:p>
          <a:p>
            <a:pPr lvl="1"/>
            <a:r>
              <a:rPr lang="ja-JP" altLang="en-US" sz="3600" dirty="0"/>
              <a:t> </a:t>
            </a:r>
            <a:r>
              <a:rPr lang="en-US" altLang="ja-JP" sz="3600" dirty="0" smtClean="0"/>
              <a:t>HTTP</a:t>
            </a:r>
            <a:r>
              <a:rPr lang="ja-JP" altLang="en-US" sz="3600" dirty="0" smtClean="0"/>
              <a:t>ヘッダ</a:t>
            </a:r>
            <a:endParaRPr lang="en-US" altLang="ja-JP" sz="3600" dirty="0" smtClean="0"/>
          </a:p>
          <a:p>
            <a:pPr lvl="1"/>
            <a:r>
              <a:rPr lang="en-US" altLang="ja-JP" sz="3600" dirty="0" smtClean="0"/>
              <a:t> Cookie</a:t>
            </a:r>
            <a:br>
              <a:rPr lang="en-US" altLang="ja-JP" sz="3600" dirty="0" smtClean="0"/>
            </a:br>
            <a:endParaRPr kumimoji="1" lang="en-US" altLang="ja-JP" sz="3600" dirty="0" smtClean="0"/>
          </a:p>
          <a:p>
            <a:r>
              <a:rPr lang="en-US" altLang="ja-JP" sz="4000" dirty="0" smtClean="0"/>
              <a:t>HTTP</a:t>
            </a:r>
            <a:r>
              <a:rPr lang="ja-JP" altLang="en-US" sz="4000" dirty="0" smtClean="0"/>
              <a:t>演習</a:t>
            </a:r>
            <a:endParaRPr lang="en-US" altLang="ja-JP" sz="4000" dirty="0" smtClean="0"/>
          </a:p>
          <a:p>
            <a:pPr lvl="1"/>
            <a:r>
              <a:rPr lang="en-US" altLang="ja-JP" sz="3600" dirty="0" smtClean="0"/>
              <a:t> </a:t>
            </a:r>
            <a:r>
              <a:rPr lang="ja-JP" altLang="en-US" sz="3600" dirty="0" smtClean="0"/>
              <a:t>ファイル</a:t>
            </a:r>
            <a:r>
              <a:rPr lang="ja-JP" altLang="en-US" sz="3600" dirty="0"/>
              <a:t>処理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117206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クエリー</a:t>
            </a:r>
            <a:r>
              <a:rPr lang="ja-JP" altLang="en-US" sz="7200" dirty="0" smtClean="0"/>
              <a:t>の書式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7863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 smtClean="0">
                <a:solidFill>
                  <a:schemeClr val="bg1"/>
                </a:solidFill>
              </a:rPr>
              <a:t>クエリーの書式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323528" y="1997551"/>
            <a:ext cx="8568952" cy="79208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txBody>
          <a:bodyPr vert="horz" lIns="36000" tIns="180000" rIns="36000" bIns="180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altLang="ja-JP" sz="3200" dirty="0" smtClean="0">
                <a:solidFill>
                  <a:schemeClr val="bg1"/>
                </a:solidFill>
              </a:rPr>
              <a:t>name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altLang="ja-JP" sz="3200" dirty="0" smtClean="0">
                <a:solidFill>
                  <a:schemeClr val="bg1"/>
                </a:solidFill>
              </a:rPr>
              <a:t>value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338361" y="4174348"/>
            <a:ext cx="8568952" cy="79208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txBody>
          <a:bodyPr vert="horz" lIns="36000" tIns="180000" rIns="36000" bIns="180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q1=value1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en-US" altLang="ja-JP" sz="3600" dirty="0">
                <a:solidFill>
                  <a:schemeClr val="bg1"/>
                </a:solidFill>
              </a:rPr>
              <a:t>q</a:t>
            </a:r>
            <a:r>
              <a:rPr lang="en-US" altLang="ja-JP" sz="3600" dirty="0" smtClean="0">
                <a:solidFill>
                  <a:schemeClr val="bg1"/>
                </a:solidFill>
              </a:rPr>
              <a:t>2=value2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141277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クエリーが一つ</a:t>
            </a:r>
            <a:endParaRPr kumimoji="1" lang="ja-JP" alt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357301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クエリーが複数</a:t>
            </a:r>
            <a:endParaRPr kumimoji="1" lang="ja-JP" alt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099153" y="631861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＆で結合することでいくらでも指定できます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338361" y="5118836"/>
            <a:ext cx="8568952" cy="79208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txBody>
          <a:bodyPr vert="horz" lIns="36000" tIns="180000" rIns="36000" bIns="180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q1=value1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en-US" altLang="ja-JP" sz="3600" dirty="0" smtClean="0">
                <a:solidFill>
                  <a:schemeClr val="bg1"/>
                </a:solidFill>
              </a:rPr>
              <a:t>q2=value2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en-US" altLang="ja-JP" sz="3600" dirty="0">
                <a:solidFill>
                  <a:schemeClr val="bg1"/>
                </a:solidFill>
              </a:rPr>
              <a:t>q</a:t>
            </a:r>
            <a:r>
              <a:rPr lang="en-US" altLang="ja-JP" sz="3600" dirty="0" smtClean="0">
                <a:solidFill>
                  <a:schemeClr val="bg1"/>
                </a:solidFill>
              </a:rPr>
              <a:t>3=value3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2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9" name="コンテンツ プレースホルダー 3"/>
          <p:cNvSpPr>
            <a:spLocks noGrp="1"/>
          </p:cNvSpPr>
          <p:nvPr>
            <p:ph idx="1"/>
          </p:nvPr>
        </p:nvSpPr>
        <p:spPr>
          <a:xfrm>
            <a:off x="72008" y="1412776"/>
            <a:ext cx="8964488" cy="4680520"/>
          </a:xfrm>
        </p:spPr>
        <p:txBody>
          <a:bodyPr>
            <a:normAutofit/>
          </a:bodyPr>
          <a:lstStyle/>
          <a:p>
            <a:r>
              <a:rPr lang="ja-JP" altLang="en-US" sz="4400" dirty="0" smtClean="0"/>
              <a:t>以下の値</a:t>
            </a:r>
            <a:r>
              <a:rPr lang="ja-JP" altLang="en-US" sz="4400" dirty="0"/>
              <a:t>の</a:t>
            </a:r>
            <a:r>
              <a:rPr lang="ja-JP" altLang="en-US" sz="4400" dirty="0" smtClean="0"/>
              <a:t>利用には</a:t>
            </a:r>
            <a:r>
              <a:rPr lang="ja-JP" altLang="en-US" sz="4400" dirty="0" smtClean="0">
                <a:solidFill>
                  <a:srgbClr val="FF0000"/>
                </a:solidFill>
              </a:rPr>
              <a:t>エンコード</a:t>
            </a:r>
            <a:r>
              <a:rPr lang="ja-JP" altLang="en-US" sz="4400" dirty="0"/>
              <a:t>が</a:t>
            </a:r>
            <a:r>
              <a:rPr lang="ja-JP" altLang="en-US" sz="4400" dirty="0" smtClean="0"/>
              <a:t>必要</a:t>
            </a:r>
            <a:endParaRPr lang="en-US" altLang="ja-JP" sz="4400" dirty="0" smtClean="0"/>
          </a:p>
          <a:p>
            <a:pPr lvl="1"/>
            <a:r>
              <a:rPr lang="ja-JP" altLang="en-US" sz="4000" dirty="0"/>
              <a:t> </a:t>
            </a:r>
            <a:r>
              <a:rPr lang="en-US" altLang="ja-JP" sz="4000" dirty="0" smtClean="0"/>
              <a:t>URL</a:t>
            </a:r>
            <a:r>
              <a:rPr lang="ja-JP" altLang="en-US" sz="4000" dirty="0"/>
              <a:t>で</a:t>
            </a:r>
            <a:r>
              <a:rPr lang="ja-JP" altLang="en-US" sz="4000" dirty="0" smtClean="0"/>
              <a:t>使用できない文字</a:t>
            </a:r>
            <a:endParaRPr lang="en-US" altLang="ja-JP" sz="4000" dirty="0" smtClean="0"/>
          </a:p>
          <a:p>
            <a:pPr lvl="1"/>
            <a:r>
              <a:rPr lang="ja-JP" altLang="en-US" sz="4000" dirty="0" smtClean="0"/>
              <a:t> マルチバイト文字</a:t>
            </a:r>
            <a:endParaRPr lang="en-US" altLang="ja-JP" sz="4000" dirty="0"/>
          </a:p>
          <a:p>
            <a:pPr lvl="1"/>
            <a:r>
              <a:rPr lang="ja-JP" altLang="en-US" sz="4000" dirty="0" smtClean="0"/>
              <a:t> バイナリ</a:t>
            </a:r>
            <a:endParaRPr lang="en-US" altLang="ja-JP" sz="4000" dirty="0" smtClean="0"/>
          </a:p>
          <a:p>
            <a:pPr lvl="1"/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91749" y="646798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ここでは超ざっくり説明しています。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66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/>
              <a:t>URL</a:t>
            </a:r>
            <a:r>
              <a:rPr lang="ja-JP" altLang="en-US" dirty="0"/>
              <a:t>エンコード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24577" r="32188" b="3320"/>
          <a:stretch/>
        </p:blipFill>
        <p:spPr bwMode="auto">
          <a:xfrm>
            <a:off x="971600" y="979933"/>
            <a:ext cx="7200800" cy="540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009919" y="6453336"/>
            <a:ext cx="457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https://tools.ietf.org/html/rfc3986#section-2.1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115616" y="1412776"/>
            <a:ext cx="6768752" cy="3888432"/>
          </a:xfrm>
          <a:prstGeom prst="rect">
            <a:avLst/>
          </a:prstGeom>
          <a:noFill/>
          <a:ln w="1079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45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714178" y="1609827"/>
            <a:ext cx="5184576" cy="13096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36000" tIns="180000" rIns="36000" bIns="1800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ja-JP" altLang="en-US" sz="7200" b="1" dirty="0" smtClean="0">
                <a:solidFill>
                  <a:srgbClr val="FF0000"/>
                </a:solidFill>
              </a:rPr>
              <a:t>肉</a:t>
            </a:r>
            <a:endParaRPr lang="en-US" altLang="ja-JP" sz="7200" b="1" dirty="0">
              <a:solidFill>
                <a:srgbClr val="FF0000"/>
              </a:solidFill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3884762" y="3083808"/>
            <a:ext cx="1152128" cy="1086281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コンテンツ プレースホルダー 2"/>
          <p:cNvSpPr txBox="1">
            <a:spLocks/>
          </p:cNvSpPr>
          <p:nvPr/>
        </p:nvSpPr>
        <p:spPr>
          <a:xfrm>
            <a:off x="1846040" y="4365104"/>
            <a:ext cx="5184576" cy="11177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36000" tIns="180000" rIns="36000" bIns="18000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altLang="ja-JP" sz="4800" dirty="0" smtClean="0">
                <a:solidFill>
                  <a:srgbClr val="FF0000"/>
                </a:solidFill>
              </a:rPr>
              <a:t>%E8%82%89</a:t>
            </a:r>
            <a:endParaRPr lang="en-US" altLang="ja-JP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13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323528" y="2412504"/>
            <a:ext cx="8568952" cy="11521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36000" tIns="180000" rIns="36000" bIns="18000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altLang="ja-JP" sz="5400" dirty="0" smtClean="0">
                <a:solidFill>
                  <a:schemeClr val="tx1"/>
                </a:solidFill>
              </a:rPr>
              <a:t>name=</a:t>
            </a:r>
            <a:r>
              <a:rPr lang="en-US" altLang="ja-JP" sz="5400" dirty="0">
                <a:solidFill>
                  <a:srgbClr val="FF0000"/>
                </a:solidFill>
              </a:rPr>
              <a:t>%</a:t>
            </a:r>
            <a:r>
              <a:rPr lang="en-US" altLang="ja-JP" sz="5400" dirty="0" smtClean="0">
                <a:solidFill>
                  <a:srgbClr val="FF0000"/>
                </a:solidFill>
              </a:rPr>
              <a:t>E8%82%89</a:t>
            </a:r>
            <a:endParaRPr lang="en-US" altLang="ja-JP" sz="54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536" y="6237312"/>
            <a:ext cx="6779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※name</a:t>
            </a:r>
            <a:r>
              <a:rPr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部分にマルチバイト文字を使った場合も、同様に</a:t>
            </a:r>
            <a:r>
              <a:rPr lang="ja-JP" altLang="en-US" sz="140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エンコード</a:t>
            </a:r>
            <a:r>
              <a:rPr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が必要です。</a:t>
            </a:r>
            <a:endParaRPr lang="en-US" altLang="ja-JP" sz="1400" dirty="0" smtClean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kumimoji="1"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</a:t>
            </a:r>
            <a:r>
              <a:rPr lang="ja-JP" altLang="en-US" sz="140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左辺</a:t>
            </a:r>
            <a:r>
              <a:rPr kumimoji="1"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には使わないようにするのがおすすめです。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2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536" y="6351711"/>
            <a:ext cx="802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http://php.net/manual/ja/function.urlencode.php</a:t>
            </a:r>
          </a:p>
          <a:p>
            <a:r>
              <a:rPr lang="en-US" altLang="ja-JP" sz="12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</a:t>
            </a: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://developer.mozilla.org/ja/docs/Web/JavaScript/Reference/Global_Objects/encodeURIComponent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10885" r="31875" b="1894"/>
          <a:stretch/>
        </p:blipFill>
        <p:spPr bwMode="auto">
          <a:xfrm>
            <a:off x="251520" y="1196752"/>
            <a:ext cx="4992490" cy="429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0813" r="2220" b="1611"/>
          <a:stretch/>
        </p:blipFill>
        <p:spPr bwMode="auto">
          <a:xfrm>
            <a:off x="3419872" y="1995426"/>
            <a:ext cx="5622381" cy="424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230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エンコード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484784"/>
            <a:ext cx="8964488" cy="5184576"/>
          </a:xfrm>
        </p:spPr>
        <p:txBody>
          <a:bodyPr>
            <a:normAutofit/>
          </a:bodyPr>
          <a:lstStyle/>
          <a:p>
            <a:r>
              <a:rPr lang="en-US" altLang="ja-JP" sz="4000" dirty="0" smtClean="0">
                <a:solidFill>
                  <a:schemeClr val="bg1"/>
                </a:solidFill>
              </a:rPr>
              <a:t>URL</a:t>
            </a:r>
            <a:r>
              <a:rPr lang="ja-JP" altLang="en-US" sz="4000" dirty="0" smtClean="0">
                <a:solidFill>
                  <a:schemeClr val="bg1"/>
                </a:solidFill>
              </a:rPr>
              <a:t>中に使用できない文字やバイナリはあらかじめエンコードする必要がある。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endParaRPr lang="en-US" altLang="ja-JP" sz="4000" dirty="0">
              <a:solidFill>
                <a:schemeClr val="bg1"/>
              </a:solidFill>
            </a:endParaRPr>
          </a:p>
          <a:p>
            <a:r>
              <a:rPr lang="en-US" altLang="ja-JP" sz="4000" dirty="0" smtClean="0">
                <a:solidFill>
                  <a:schemeClr val="bg1"/>
                </a:solidFill>
              </a:rPr>
              <a:t>URL</a:t>
            </a:r>
            <a:r>
              <a:rPr lang="ja-JP" altLang="en-US" sz="4000" dirty="0" smtClean="0">
                <a:solidFill>
                  <a:schemeClr val="bg1"/>
                </a:solidFill>
              </a:rPr>
              <a:t>エンコード</a:t>
            </a:r>
            <a:r>
              <a:rPr lang="en-US" altLang="ja-JP" sz="4000" dirty="0" smtClean="0">
                <a:solidFill>
                  <a:schemeClr val="bg1"/>
                </a:solidFill>
              </a:rPr>
              <a:t>/</a:t>
            </a:r>
            <a:r>
              <a:rPr lang="ja-JP" altLang="en-US" sz="4000" dirty="0" smtClean="0">
                <a:solidFill>
                  <a:schemeClr val="bg1"/>
                </a:solidFill>
              </a:rPr>
              <a:t>デコードを行う手段が提供されている言語では、それらを用いる。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7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動的な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kumimoji="1" lang="en-US" altLang="ja-JP" sz="8800" dirty="0" smtClean="0"/>
              <a:t>Web</a:t>
            </a:r>
            <a:r>
              <a:rPr kumimoji="1" lang="ja-JP" altLang="en-US" sz="8800" dirty="0" smtClean="0"/>
              <a:t>ページ</a:t>
            </a:r>
            <a:endParaRPr kumimoji="1" lang="ja-JP" altLang="en-US" sz="8800" dirty="0"/>
          </a:p>
        </p:txBody>
      </p:sp>
      <p:pic>
        <p:nvPicPr>
          <p:cNvPr id="3" name="Picture 2" descr="出力例: Imagick で作った PHP ロ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42817"/>
            <a:ext cx="28803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87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1.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表示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5656" y="1340768"/>
            <a:ext cx="1306488" cy="576064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ja-JP" altLang="en-US" dirty="0"/>
              <a:t>配列</a:t>
            </a:r>
            <a:endParaRPr lang="en-US" altLang="ja-JP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251520" y="1844824"/>
            <a:ext cx="3744416" cy="39604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$map= [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  [</a:t>
            </a:r>
            <a:r>
              <a:rPr lang="en-US" altLang="ja-JP" sz="3600" dirty="0">
                <a:solidFill>
                  <a:schemeClr val="bg1"/>
                </a:solidFill>
              </a:rPr>
              <a:t>0</a:t>
            </a:r>
            <a:r>
              <a:rPr lang="en-US" altLang="ja-JP" sz="3600" dirty="0" smtClean="0">
                <a:solidFill>
                  <a:schemeClr val="bg1"/>
                </a:solidFill>
              </a:rPr>
              <a:t>,</a:t>
            </a:r>
            <a:r>
              <a:rPr lang="ja-JP" altLang="en-US" sz="3600" dirty="0" smtClean="0">
                <a:solidFill>
                  <a:schemeClr val="bg1"/>
                </a:solidFill>
              </a:rPr>
              <a:t> </a:t>
            </a:r>
            <a:r>
              <a:rPr lang="en-US" altLang="ja-JP" sz="3600" dirty="0" smtClean="0">
                <a:solidFill>
                  <a:schemeClr val="bg1"/>
                </a:solidFill>
              </a:rPr>
              <a:t>0, 0,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1, 0, 0]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0, 0,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[</a:t>
            </a:r>
            <a:r>
              <a:rPr lang="en-US" altLang="ja-JP" sz="3600" dirty="0">
                <a:solidFill>
                  <a:schemeClr val="bg1"/>
                </a:solidFill>
              </a:rPr>
              <a:t>2</a:t>
            </a:r>
            <a:r>
              <a:rPr lang="en-US" altLang="ja-JP" sz="3600" dirty="0" smtClean="0">
                <a:solidFill>
                  <a:schemeClr val="bg1"/>
                </a:solidFill>
              </a:rPr>
              <a:t>, </a:t>
            </a:r>
            <a:r>
              <a:rPr lang="en-US" altLang="ja-JP" sz="3600" dirty="0">
                <a:solidFill>
                  <a:schemeClr val="bg1"/>
                </a:solidFill>
              </a:rPr>
              <a:t>2</a:t>
            </a:r>
            <a:r>
              <a:rPr lang="en-US" altLang="ja-JP" sz="3600" dirty="0" smtClean="0">
                <a:solidFill>
                  <a:schemeClr val="bg1"/>
                </a:solidFill>
              </a:rPr>
              <a:t>, 2, </a:t>
            </a:r>
            <a:r>
              <a:rPr lang="en-US" altLang="ja-JP" sz="3600" dirty="0">
                <a:solidFill>
                  <a:schemeClr val="bg1"/>
                </a:solidFill>
              </a:rPr>
              <a:t>2</a:t>
            </a:r>
            <a:r>
              <a:rPr lang="en-US" altLang="ja-JP" sz="3600" dirty="0" smtClean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];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274" y="6228020"/>
            <a:ext cx="923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https://github.com/katsube/neec/tree/master/mobileprogramming2/20161031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4" name="Picture 2" descr="C:\Users\katsube\Desktop\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69" y="1876078"/>
            <a:ext cx="8648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atsube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69" y="3140968"/>
            <a:ext cx="8648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atsube\Deskto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69" y="4437112"/>
            <a:ext cx="8648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6588223" y="1937747"/>
            <a:ext cx="710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88222" y="3185100"/>
            <a:ext cx="710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606479" y="4581128"/>
            <a:ext cx="710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3505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ネットワーク基礎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lang="ja-JP" altLang="en-US" sz="4800" dirty="0" smtClean="0"/>
              <a:t>その</a:t>
            </a:r>
            <a:r>
              <a:rPr lang="en-US" altLang="ja-JP" sz="4800" dirty="0"/>
              <a:t>4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8763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/>
              <a:t>エディタ</a:t>
            </a:r>
            <a:endParaRPr kumimoji="1" lang="ja-JP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6" r="15484" b="3301"/>
          <a:stretch/>
        </p:blipFill>
        <p:spPr bwMode="auto">
          <a:xfrm>
            <a:off x="230982" y="692696"/>
            <a:ext cx="3384376" cy="61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7" r="15484" b="61518"/>
          <a:stretch/>
        </p:blipFill>
        <p:spPr bwMode="auto">
          <a:xfrm>
            <a:off x="4456552" y="836712"/>
            <a:ext cx="4662643" cy="27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円/楕円 15"/>
          <p:cNvSpPr/>
          <p:nvPr/>
        </p:nvSpPr>
        <p:spPr>
          <a:xfrm>
            <a:off x="3995936" y="2564904"/>
            <a:ext cx="1975077" cy="864096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923928" y="3645024"/>
            <a:ext cx="45576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ボタンを押すと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に反映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2786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ファイル処理</a:t>
            </a:r>
            <a:endParaRPr kumimoji="1" lang="ja-JP" altLang="en-US" sz="8800" dirty="0"/>
          </a:p>
        </p:txBody>
      </p:sp>
      <p:pic>
        <p:nvPicPr>
          <p:cNvPr id="3" name="Picture 2" descr="出力例: Imagick で作った PHP ロ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42817"/>
            <a:ext cx="28803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6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1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</a:t>
            </a:r>
            <a:r>
              <a:rPr lang="ja-JP" altLang="en-US" dirty="0" smtClean="0"/>
              <a:t>（保存）</a:t>
            </a:r>
            <a:endParaRPr kumimoji="1" lang="ja-JP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6" r="15484" b="3301"/>
          <a:stretch/>
        </p:blipFill>
        <p:spPr bwMode="auto">
          <a:xfrm>
            <a:off x="230982" y="692696"/>
            <a:ext cx="3384376" cy="61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テキスト ボックス 16"/>
          <p:cNvSpPr txBox="1"/>
          <p:nvPr/>
        </p:nvSpPr>
        <p:spPr>
          <a:xfrm>
            <a:off x="3635896" y="692696"/>
            <a:ext cx="5256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反映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ボタンを押すと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を表示しつつ、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サーバ上のファイルに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保存するようにしましょう。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296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99392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演習</a:t>
            </a:r>
            <a:r>
              <a:rPr lang="ja-JP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</a:t>
            </a:r>
            <a:r>
              <a:rPr lang="ja-JP" altLang="en-US" dirty="0" smtClean="0"/>
              <a:t>（ログイン認証）</a:t>
            </a:r>
            <a:endParaRPr kumimoji="1" lang="ja-JP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6" r="15484" b="3301"/>
          <a:stretch/>
        </p:blipFill>
        <p:spPr bwMode="auto">
          <a:xfrm>
            <a:off x="5724128" y="1196752"/>
            <a:ext cx="2772583" cy="5000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図 2" descr="スクリーンショット 2016-11-06 20.31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2755900" cy="2362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下矢印 5"/>
          <p:cNvSpPr/>
          <p:nvPr/>
        </p:nvSpPr>
        <p:spPr>
          <a:xfrm rot="16200000">
            <a:off x="4143032" y="1625720"/>
            <a:ext cx="1152128" cy="130230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25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99392"/>
            <a:ext cx="9036496" cy="114300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ID</a:t>
            </a:r>
            <a:r>
              <a:rPr lang="ja-JP" altLang="en-US" dirty="0" smtClean="0"/>
              <a:t>を記録）</a:t>
            </a:r>
            <a:endParaRPr kumimoji="1" lang="ja-JP" altLang="en-US" dirty="0"/>
          </a:p>
        </p:txBody>
      </p:sp>
      <p:pic>
        <p:nvPicPr>
          <p:cNvPr id="3" name="図 2" descr="スクリーンショット 2016-11-06 20.3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2755900" cy="2362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3635896" y="1196752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ログイン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をブラウザに記録させましょう。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141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99392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4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</a:t>
            </a:r>
            <a:r>
              <a:rPr lang="ja-JP" altLang="en-US" dirty="0" smtClean="0"/>
              <a:t>（セッション）</a:t>
            </a:r>
            <a:endParaRPr kumimoji="1" lang="ja-JP" altLang="en-US" dirty="0"/>
          </a:p>
        </p:txBody>
      </p:sp>
      <p:pic>
        <p:nvPicPr>
          <p:cNvPr id="3" name="図 2" descr="スクリーンショット 2016-11-06 20.3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2755900" cy="2362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3635896" y="1196752"/>
            <a:ext cx="52565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セッションに対応しましょう。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ログイン済みの状態でこの画面に来たら、自動的に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をエディタへ遷移させましょう。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912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ネットワーク基礎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lang="ja-JP" altLang="en-US" sz="4800" dirty="0" smtClean="0"/>
              <a:t>その</a:t>
            </a:r>
            <a:r>
              <a:rPr lang="en-US" altLang="ja-JP" sz="4800" dirty="0" smtClean="0"/>
              <a:t>5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1812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2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HTTP</a:t>
            </a:r>
            <a:r>
              <a:rPr kumimoji="1" lang="ja-JP" altLang="en-US" sz="8800" dirty="0" smtClean="0"/>
              <a:t>ヘッダ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87499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リクエスト・レスポンス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11559" y="2276872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176" y="2586396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0935" y="3216610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3161184" y="2065352"/>
            <a:ext cx="2808312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2657128" y="1916832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/>
              <a:t>ファイル</a:t>
            </a:r>
            <a:r>
              <a:rPr lang="ja-JP" altLang="en-US" sz="1600" dirty="0" smtClean="0"/>
              <a:t>ください</a:t>
            </a:r>
            <a:endParaRPr lang="en-US" altLang="ja-JP" sz="1600" dirty="0" smtClean="0"/>
          </a:p>
        </p:txBody>
      </p:sp>
      <p:sp>
        <p:nvSpPr>
          <p:cNvPr id="14" name="右矢印 13"/>
          <p:cNvSpPr/>
          <p:nvPr/>
        </p:nvSpPr>
        <p:spPr>
          <a:xfrm rot="10800000">
            <a:off x="3055792" y="4516709"/>
            <a:ext cx="28083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2945160" y="5114597"/>
            <a:ext cx="3888433" cy="47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OK!</a:t>
            </a:r>
            <a:r>
              <a:rPr lang="ja-JP" altLang="en-US" sz="1600" dirty="0" smtClean="0"/>
              <a:t>受取りやー！</a:t>
            </a:r>
            <a:endParaRPr lang="en-US" altLang="ja-JP" sz="16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9872" y="2636912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リクエスト</a:t>
            </a:r>
            <a:endParaRPr kumimoji="1" lang="ja-JP" altLang="en-US" sz="32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415610" y="4068360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レスポンス</a:t>
            </a:r>
            <a:endParaRPr kumimoji="1" lang="ja-JP" altLang="en-US" sz="32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396605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12576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リクエスト</a:t>
            </a:r>
            <a:r>
              <a:rPr kumimoji="1" lang="en-US" altLang="ja-JP" dirty="0" smtClean="0"/>
              <a:t>(GET)</a:t>
            </a:r>
            <a:endParaRPr kumimoji="1"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196752"/>
            <a:ext cx="8494662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</a:t>
            </a:r>
            <a:r>
              <a:rPr lang="en-US" altLang="ja-JP" sz="4400" dirty="0" smtClean="0">
                <a:solidFill>
                  <a:schemeClr val="bg1"/>
                </a:solidFill>
              </a:rPr>
              <a:t>127.0.0.1</a:t>
            </a:r>
            <a:r>
              <a:rPr lang="en-US" altLang="ja-JP" sz="4400" dirty="0" smtClean="0">
                <a:solidFill>
                  <a:schemeClr val="bg1"/>
                </a:solidFill>
              </a:rPr>
              <a:t> </a:t>
            </a:r>
            <a:r>
              <a:rPr lang="en-US" altLang="ja-JP" sz="44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GET </a:t>
            </a:r>
            <a:r>
              <a:rPr lang="en-US" altLang="ja-JP" sz="4400" dirty="0" smtClean="0">
                <a:solidFill>
                  <a:schemeClr val="bg1"/>
                </a:solidFill>
              </a:rPr>
              <a:t>/</a:t>
            </a:r>
            <a:r>
              <a:rPr lang="en-US" altLang="ja-JP" sz="4400" dirty="0" err="1" smtClean="0">
                <a:solidFill>
                  <a:schemeClr val="bg1"/>
                </a:solidFill>
              </a:rPr>
              <a:t>hello.html</a:t>
            </a:r>
            <a:r>
              <a:rPr lang="en-US" altLang="ja-JP" sz="4400" dirty="0" smtClean="0">
                <a:solidFill>
                  <a:schemeClr val="bg1"/>
                </a:solidFill>
              </a:rPr>
              <a:t> </a:t>
            </a:r>
            <a:r>
              <a:rPr lang="en-US" altLang="ja-JP" sz="4400" dirty="0" smtClean="0">
                <a:solidFill>
                  <a:schemeClr val="bg1"/>
                </a:solidFill>
              </a:rPr>
              <a:t>HTTP/1.0</a:t>
            </a:r>
            <a:endParaRPr lang="en-US" altLang="ja-JP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90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前回の復習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70656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リクエスト</a:t>
            </a:r>
            <a:r>
              <a:rPr kumimoji="1" lang="en-US" altLang="ja-JP" dirty="0" smtClean="0"/>
              <a:t>(POST)</a:t>
            </a:r>
            <a:endParaRPr kumimoji="1" lang="ja-JP" altLang="en-US" dirty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323528" y="1340768"/>
            <a:ext cx="8494662" cy="388843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 telnet </a:t>
            </a:r>
            <a:r>
              <a:rPr lang="en-US" altLang="ja-JP" sz="4000" dirty="0" smtClean="0">
                <a:solidFill>
                  <a:schemeClr val="bg1"/>
                </a:solidFill>
              </a:rPr>
              <a:t>127.0.0.1</a:t>
            </a:r>
            <a:r>
              <a:rPr lang="en-US" altLang="ja-JP" sz="4000" dirty="0" smtClean="0">
                <a:solidFill>
                  <a:schemeClr val="bg1"/>
                </a:solidFill>
              </a:rPr>
              <a:t> 80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POST</a:t>
            </a:r>
            <a:r>
              <a:rPr lang="en-US" altLang="ja-JP" sz="4000" dirty="0" smtClean="0">
                <a:solidFill>
                  <a:schemeClr val="bg1"/>
                </a:solidFill>
              </a:rPr>
              <a:t> /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hello.php</a:t>
            </a:r>
            <a:r>
              <a:rPr lang="en-US" altLang="ja-JP" sz="4000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foo=</a:t>
            </a:r>
            <a:r>
              <a:rPr lang="en-US" altLang="ja-JP" sz="3600" dirty="0" err="1">
                <a:solidFill>
                  <a:schemeClr val="bg1"/>
                </a:solidFill>
              </a:rPr>
              <a:t>bar&amp;hoge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3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リクエスト</a:t>
            </a:r>
            <a:endParaRPr kumimoji="1"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196752"/>
            <a:ext cx="5616624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telnet </a:t>
            </a:r>
            <a:r>
              <a:rPr lang="en-US" altLang="ja-JP" dirty="0" smtClean="0">
                <a:solidFill>
                  <a:schemeClr val="bg1"/>
                </a:solidFill>
              </a:rPr>
              <a:t>127.0.0.1</a:t>
            </a:r>
            <a:r>
              <a:rPr lang="en-US" altLang="ja-JP" dirty="0" smtClean="0">
                <a:solidFill>
                  <a:schemeClr val="bg1"/>
                </a:solidFill>
              </a:rPr>
              <a:t> </a:t>
            </a:r>
            <a:r>
              <a:rPr lang="en-US" altLang="ja-JP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/>
                </a:solidFill>
              </a:rPr>
              <a:t>GET </a:t>
            </a:r>
            <a:r>
              <a:rPr lang="en-US" altLang="ja-JP" dirty="0" smtClean="0">
                <a:solidFill>
                  <a:schemeClr val="bg1"/>
                </a:solidFill>
              </a:rPr>
              <a:t>/</a:t>
            </a:r>
            <a:r>
              <a:rPr lang="en-US" altLang="ja-JP" dirty="0" err="1" smtClean="0">
                <a:solidFill>
                  <a:schemeClr val="bg1"/>
                </a:solidFill>
              </a:rPr>
              <a:t>hello.html</a:t>
            </a:r>
            <a:r>
              <a:rPr lang="en-US" altLang="ja-JP" dirty="0" smtClean="0">
                <a:solidFill>
                  <a:schemeClr val="bg1"/>
                </a:solidFill>
              </a:rPr>
              <a:t> </a:t>
            </a:r>
            <a:r>
              <a:rPr lang="en-US" altLang="ja-JP" dirty="0" smtClean="0">
                <a:solidFill>
                  <a:schemeClr val="bg1"/>
                </a:solidFill>
              </a:rPr>
              <a:t>HTTP/1.0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323528" y="3212976"/>
            <a:ext cx="5670630" cy="33123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telnet </a:t>
            </a:r>
            <a:r>
              <a:rPr lang="en-US" altLang="ja-JP" dirty="0" smtClean="0">
                <a:solidFill>
                  <a:schemeClr val="bg1"/>
                </a:solidFill>
              </a:rPr>
              <a:t>127.0.0.1</a:t>
            </a:r>
            <a:r>
              <a:rPr lang="en-US" altLang="ja-JP" dirty="0" smtClean="0">
                <a:solidFill>
                  <a:schemeClr val="bg1"/>
                </a:solidFill>
              </a:rPr>
              <a:t> 80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POST</a:t>
            </a:r>
            <a:r>
              <a:rPr lang="en-US" altLang="ja-JP" dirty="0" smtClean="0">
                <a:solidFill>
                  <a:schemeClr val="bg1"/>
                </a:solidFill>
              </a:rPr>
              <a:t> /</a:t>
            </a:r>
            <a:r>
              <a:rPr lang="en-US" altLang="ja-JP" dirty="0" err="1" smtClean="0">
                <a:solidFill>
                  <a:schemeClr val="bg1"/>
                </a:solidFill>
              </a:rPr>
              <a:t>hello.php</a:t>
            </a:r>
            <a:r>
              <a:rPr lang="en-US" altLang="ja-JP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olidFill>
                  <a:srgbClr val="FF0000"/>
                </a:solidFill>
              </a:rPr>
              <a:t>(</a:t>
            </a:r>
            <a:r>
              <a:rPr lang="ja-JP" altLang="en-US" dirty="0" smtClean="0">
                <a:solidFill>
                  <a:srgbClr val="FF0000"/>
                </a:solidFill>
              </a:rPr>
              <a:t>空行</a:t>
            </a:r>
            <a:r>
              <a:rPr lang="en-US" altLang="ja-JP" dirty="0" smtClean="0">
                <a:solidFill>
                  <a:srgbClr val="FF0000"/>
                </a:solidFill>
              </a:rPr>
              <a:t>)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foo=</a:t>
            </a:r>
            <a:r>
              <a:rPr lang="en-US" altLang="ja-JP" dirty="0" err="1" smtClean="0">
                <a:solidFill>
                  <a:schemeClr val="bg1"/>
                </a:solidFill>
              </a:rPr>
              <a:t>bar&amp;hoge</a:t>
            </a:r>
            <a:r>
              <a:rPr lang="en-US" altLang="ja-JP" dirty="0" smtClean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huga&amp;</a:t>
            </a:r>
            <a:r>
              <a:rPr lang="en-US" altLang="ja-JP" dirty="0" err="1">
                <a:solidFill>
                  <a:schemeClr val="bg1"/>
                </a:solidFill>
              </a:rPr>
              <a:t>hoge</a:t>
            </a:r>
            <a:r>
              <a:rPr lang="en-US" altLang="ja-JP" dirty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</a:t>
            </a:r>
            <a:r>
              <a:rPr lang="en-US" altLang="ja-JP" dirty="0" err="1" smtClean="0">
                <a:solidFill>
                  <a:schemeClr val="bg1"/>
                </a:solidFill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</a:rPr>
              <a:t>hoge</a:t>
            </a:r>
            <a:r>
              <a:rPr lang="en-US" altLang="ja-JP" dirty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</a:t>
            </a:r>
            <a:r>
              <a:rPr lang="en-US" altLang="ja-JP" dirty="0" err="1" smtClean="0">
                <a:solidFill>
                  <a:schemeClr val="bg1"/>
                </a:solidFill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</a:rPr>
              <a:t>hoge</a:t>
            </a:r>
            <a:r>
              <a:rPr lang="en-US" altLang="ja-JP" dirty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</a:t>
            </a:r>
            <a:r>
              <a:rPr lang="en-US" altLang="ja-JP" dirty="0" err="1" smtClean="0">
                <a:solidFill>
                  <a:schemeClr val="bg1"/>
                </a:solidFill>
              </a:rPr>
              <a:t>&amp;</a:t>
            </a:r>
            <a:r>
              <a:rPr lang="en-US" altLang="ja-JP" dirty="0" err="1">
                <a:solidFill>
                  <a:schemeClr val="bg1"/>
                </a:solidFill>
              </a:rPr>
              <a:t>hoge</a:t>
            </a:r>
            <a:r>
              <a:rPr lang="en-US" altLang="ja-JP" dirty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右中かっこ 3"/>
          <p:cNvSpPr/>
          <p:nvPr/>
        </p:nvSpPr>
        <p:spPr>
          <a:xfrm>
            <a:off x="6228184" y="5085184"/>
            <a:ext cx="360040" cy="1368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60232" y="379194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リクエストヘッダ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8" name="右中かっこ 7"/>
          <p:cNvSpPr/>
          <p:nvPr/>
        </p:nvSpPr>
        <p:spPr>
          <a:xfrm>
            <a:off x="6228184" y="4013448"/>
            <a:ext cx="360040" cy="5760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88224" y="5229200"/>
            <a:ext cx="2448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リクエストボディ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16216" y="155679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リクエストヘッダ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右中かっこ 12"/>
          <p:cNvSpPr/>
          <p:nvPr/>
        </p:nvSpPr>
        <p:spPr>
          <a:xfrm>
            <a:off x="6084168" y="1778298"/>
            <a:ext cx="360040" cy="5760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294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/>
          <a:p>
            <a:r>
              <a:rPr lang="ja-JP" altLang="en-US" dirty="0" smtClean="0"/>
              <a:t>レスポンス</a:t>
            </a:r>
            <a:endParaRPr kumimoji="1" lang="ja-JP" altLang="en-US" dirty="0"/>
          </a:p>
        </p:txBody>
      </p:sp>
      <p:pic>
        <p:nvPicPr>
          <p:cNvPr id="4" name="コンテンツ プレースホルダー 3" descr="VirtualBox_CentOS7-neec_06_11_2016_20_48_2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1" t="25049" r="29304" b="29763"/>
          <a:stretch/>
        </p:blipFill>
        <p:spPr>
          <a:xfrm>
            <a:off x="190500" y="908720"/>
            <a:ext cx="5704988" cy="5832648"/>
          </a:xfrm>
          <a:prstGeom prst="rect">
            <a:avLst/>
          </a:prstGeom>
        </p:spPr>
      </p:pic>
      <p:sp>
        <p:nvSpPr>
          <p:cNvPr id="6" name="右中かっこ 5"/>
          <p:cNvSpPr/>
          <p:nvPr/>
        </p:nvSpPr>
        <p:spPr>
          <a:xfrm>
            <a:off x="5868144" y="2420888"/>
            <a:ext cx="360040" cy="201622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右中かっこ 6"/>
          <p:cNvSpPr/>
          <p:nvPr/>
        </p:nvSpPr>
        <p:spPr>
          <a:xfrm>
            <a:off x="5868144" y="4797152"/>
            <a:ext cx="360040" cy="17281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496" y="43558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（空行）</a:t>
            </a:r>
            <a:endParaRPr kumimoji="1" lang="ja-JP" altLang="en-US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00192" y="299695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レスポンスヘッダ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2200" y="515719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レスポンスボディ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12710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リクエスト・レスポンス</a:t>
            </a:r>
            <a:endParaRPr kumimoji="1" lang="ja-JP" altLang="en-US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1520" y="2636912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8906" y="3140968"/>
            <a:ext cx="2135094" cy="16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7664" y="3717032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2267744" y="1471864"/>
            <a:ext cx="4896544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4" name="右矢印 13"/>
          <p:cNvSpPr/>
          <p:nvPr/>
        </p:nvSpPr>
        <p:spPr>
          <a:xfrm rot="10800000">
            <a:off x="2339752" y="5805264"/>
            <a:ext cx="47859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9872" y="1124744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リクエスト</a:t>
            </a:r>
            <a:endParaRPr kumimoji="1" lang="ja-JP" altLang="en-US" sz="32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3888" y="6283344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レスポンス</a:t>
            </a:r>
            <a:endParaRPr kumimoji="1" lang="ja-JP" altLang="en-US" sz="32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411760" y="2204864"/>
            <a:ext cx="1440160" cy="1584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627784" y="2348880"/>
            <a:ext cx="1008112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ヘッダ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627784" y="3068960"/>
            <a:ext cx="1008112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ボディ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436096" y="4221088"/>
            <a:ext cx="1440160" cy="1584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52120" y="4365104"/>
            <a:ext cx="1008112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ヘッダ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652120" y="5085184"/>
            <a:ext cx="1008112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ボディ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52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kumimoji="1" lang="en-US" altLang="ja-JP" dirty="0" err="1" smtClean="0"/>
              <a:t>GoogleChrome</a:t>
            </a:r>
            <a:r>
              <a:rPr kumimoji="1" lang="ja-JP" altLang="en-US" dirty="0" smtClean="0"/>
              <a:t>でも確認できる</a:t>
            </a:r>
            <a:endParaRPr kumimoji="1" lang="ja-JP" altLang="en-US" dirty="0"/>
          </a:p>
        </p:txBody>
      </p:sp>
      <p:pic>
        <p:nvPicPr>
          <p:cNvPr id="4" name="図 3" descr="スクリーンショット 2016-11-06 21.10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4848"/>
            <a:ext cx="8208912" cy="5873152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5724128" y="1484784"/>
            <a:ext cx="1656184" cy="720080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64088" y="764704"/>
            <a:ext cx="2281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Network</a:t>
            </a:r>
            <a:endParaRPr kumimoji="1" lang="ja-JP" altLang="en-US" sz="40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4427984" y="2708920"/>
            <a:ext cx="1512168" cy="1008112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2681625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40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ファイル名を</a:t>
            </a:r>
            <a:endParaRPr lang="en-US" altLang="ja-JP" sz="4000" dirty="0" smtClean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  <a:p>
            <a:pPr algn="r"/>
            <a:r>
              <a:rPr lang="ja-JP" altLang="en-US" sz="40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クリック</a:t>
            </a:r>
            <a:endParaRPr kumimoji="1" lang="ja-JP" altLang="en-US" sz="40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839787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2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ヘッダの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lang="ja-JP" altLang="en-US" sz="8800" dirty="0" smtClean="0"/>
              <a:t>種類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649101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/>
          <a:p>
            <a:r>
              <a:rPr kumimoji="1" lang="ja-JP" altLang="en-US" dirty="0" smtClean="0"/>
              <a:t>リクエスト</a:t>
            </a:r>
            <a:endParaRPr kumimoji="1" lang="ja-JP" altLang="en-US" dirty="0"/>
          </a:p>
        </p:txBody>
      </p:sp>
      <p:pic>
        <p:nvPicPr>
          <p:cNvPr id="5" name="図 4" descr="スクリーンショット 2016-11-06 21.47.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84"/>
          <a:stretch/>
        </p:blipFill>
        <p:spPr>
          <a:xfrm>
            <a:off x="179512" y="1268760"/>
            <a:ext cx="855071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8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/>
          <a:p>
            <a:r>
              <a:rPr lang="ja-JP" altLang="en-US" dirty="0" smtClean="0"/>
              <a:t>レスポンス</a:t>
            </a:r>
            <a:endParaRPr kumimoji="1" lang="ja-JP" altLang="en-US" dirty="0"/>
          </a:p>
        </p:txBody>
      </p:sp>
      <p:pic>
        <p:nvPicPr>
          <p:cNvPr id="5" name="図 4" descr="スクリーンショット 2016-11-06 21.47.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" r="20905" b="54438"/>
          <a:stretch/>
        </p:blipFill>
        <p:spPr>
          <a:xfrm>
            <a:off x="395536" y="1196752"/>
            <a:ext cx="8434533" cy="51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56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2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Cookie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39543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Cookie</a:t>
            </a:r>
            <a:r>
              <a:rPr kumimoji="1" lang="ja-JP" altLang="en-US" sz="3600" dirty="0" smtClean="0"/>
              <a:t>とは？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1520" y="2348880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8906" y="2564904"/>
            <a:ext cx="2135094" cy="16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7664" y="3717032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2267744" y="1471864"/>
            <a:ext cx="4896544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4" name="右矢印 13"/>
          <p:cNvSpPr/>
          <p:nvPr/>
        </p:nvSpPr>
        <p:spPr>
          <a:xfrm rot="10800000">
            <a:off x="2339752" y="5805264"/>
            <a:ext cx="47859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9872" y="11247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リクエスト</a:t>
            </a:r>
            <a:endParaRPr kumimoji="1" lang="ja-JP" altLang="en-US" sz="28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3888" y="62833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レスポンス</a:t>
            </a:r>
            <a:endParaRPr kumimoji="1" lang="ja-JP" altLang="en-US" sz="28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4581128"/>
            <a:ext cx="1474845" cy="13407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779912" y="3645024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次アクセスするときに、</a:t>
            </a:r>
            <a:endParaRPr kumimoji="1" lang="en-US" altLang="ja-JP" sz="3600" dirty="0" smtClean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  <a:p>
            <a:r>
              <a:rPr lang="ja-JP" altLang="en-US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この情報をそのまま返して！</a:t>
            </a:r>
            <a:endParaRPr lang="en-US" altLang="ja-JP" sz="3600" dirty="0" smtClean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  <a:p>
            <a:r>
              <a:rPr lang="en-US" altLang="ja-JP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  n</a:t>
            </a:r>
            <a:r>
              <a:rPr kumimoji="1" lang="en-US" altLang="ja-JP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ame=</a:t>
            </a:r>
            <a:r>
              <a:rPr kumimoji="1" lang="en-US" altLang="ja-JP" sz="3600" dirty="0" err="1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tarou</a:t>
            </a:r>
            <a:endParaRPr kumimoji="1" lang="ja-JP" altLang="en-US" sz="36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6440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en-US" altLang="ja-JP" sz="7200" dirty="0" smtClean="0"/>
              <a:t>HTTP</a:t>
            </a:r>
            <a:br>
              <a:rPr kumimoji="1" lang="en-US" altLang="ja-JP" sz="7200" dirty="0" smtClean="0"/>
            </a:br>
            <a:r>
              <a:rPr lang="ja-JP" altLang="en-US" sz="7200" dirty="0"/>
              <a:t>メソッド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609117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Cookie</a:t>
            </a:r>
            <a:r>
              <a:rPr kumimoji="1" lang="ja-JP" altLang="en-US" sz="3600" dirty="0" smtClean="0"/>
              <a:t>とは？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1520" y="2348880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8906" y="2564904"/>
            <a:ext cx="2135094" cy="16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7664" y="3717032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2267744" y="1471864"/>
            <a:ext cx="4896544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4" name="右矢印 13"/>
          <p:cNvSpPr/>
          <p:nvPr/>
        </p:nvSpPr>
        <p:spPr>
          <a:xfrm rot="10800000">
            <a:off x="2339752" y="5805264"/>
            <a:ext cx="47859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9872" y="11247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リクエスト</a:t>
            </a:r>
            <a:endParaRPr kumimoji="1" lang="ja-JP" altLang="en-US" sz="28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3888" y="62833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レスポンス</a:t>
            </a:r>
            <a:endParaRPr kumimoji="1" lang="ja-JP" altLang="en-US" sz="28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2060848"/>
            <a:ext cx="1474845" cy="13407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555776" y="227687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n</a:t>
            </a:r>
            <a:r>
              <a:rPr kumimoji="1" lang="en-US" altLang="ja-JP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ame=</a:t>
            </a:r>
            <a:r>
              <a:rPr kumimoji="1" lang="en-US" altLang="ja-JP" sz="3600" dirty="0" err="1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tarou</a:t>
            </a:r>
            <a:endParaRPr kumimoji="1" lang="ja-JP" altLang="en-US" sz="36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696771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4016" y="0"/>
            <a:ext cx="8964488" cy="1143000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サーバ</a:t>
            </a:r>
            <a:r>
              <a:rPr lang="ja-JP" altLang="en-US" dirty="0" smtClean="0"/>
              <a:t>から</a:t>
            </a:r>
            <a:r>
              <a:rPr lang="ja-JP" altLang="en-US" dirty="0" smtClean="0">
                <a:solidFill>
                  <a:srgbClr val="FF0000"/>
                </a:solidFill>
              </a:rPr>
              <a:t>クライアント</a:t>
            </a:r>
            <a:r>
              <a:rPr lang="ja-JP" altLang="en-US" dirty="0" smtClean="0"/>
              <a:t>へ渡すには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レスポンスヘッダに含める</a:t>
            </a:r>
            <a:endParaRPr kumimoji="1"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256584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﻿$ telnet </a:t>
            </a:r>
            <a:r>
              <a:rPr lang="en-US" altLang="ja-JP" sz="2000" dirty="0" err="1">
                <a:solidFill>
                  <a:schemeClr val="bg1"/>
                </a:solidFill>
              </a:rPr>
              <a:t>www.twitter.com</a:t>
            </a:r>
            <a:r>
              <a:rPr lang="en-US" altLang="ja-JP" sz="2000" dirty="0">
                <a:solidFill>
                  <a:schemeClr val="bg1"/>
                </a:solidFill>
              </a:rPr>
              <a:t> </a:t>
            </a:r>
            <a:r>
              <a:rPr lang="en-US" altLang="ja-JP" sz="20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GET </a:t>
            </a:r>
            <a:r>
              <a:rPr lang="en-US" altLang="ja-JP" sz="2000" dirty="0">
                <a:solidFill>
                  <a:schemeClr val="bg1"/>
                </a:solidFill>
              </a:rPr>
              <a:t>/ HTTP/</a:t>
            </a:r>
            <a:r>
              <a:rPr lang="en-US" altLang="ja-JP" sz="2000" dirty="0" smtClean="0">
                <a:solidFill>
                  <a:schemeClr val="bg1"/>
                </a:solidFill>
              </a:rPr>
              <a:t>1.0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host</a:t>
            </a:r>
            <a:r>
              <a:rPr lang="en-US" altLang="ja-JP" sz="2000" dirty="0">
                <a:solidFill>
                  <a:schemeClr val="bg1"/>
                </a:solidFill>
              </a:rPr>
              <a:t>: 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twitter.com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HTTP</a:t>
            </a:r>
            <a:r>
              <a:rPr lang="en-US" altLang="ja-JP" sz="2000" dirty="0">
                <a:solidFill>
                  <a:schemeClr val="bg1"/>
                </a:solidFill>
              </a:rPr>
              <a:t>/1.0 301 Moved </a:t>
            </a:r>
            <a:r>
              <a:rPr lang="en-US" altLang="ja-JP" sz="2000" dirty="0" smtClean="0">
                <a:solidFill>
                  <a:schemeClr val="bg1"/>
                </a:solidFill>
              </a:rPr>
              <a:t>Permanently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content</a:t>
            </a:r>
            <a:r>
              <a:rPr lang="en-US" altLang="ja-JP" sz="2000" dirty="0">
                <a:solidFill>
                  <a:schemeClr val="bg1"/>
                </a:solidFill>
              </a:rPr>
              <a:t>-length: </a:t>
            </a:r>
            <a:r>
              <a:rPr lang="en-US" altLang="ja-JP" sz="2000" dirty="0" smtClean="0">
                <a:solidFill>
                  <a:schemeClr val="bg1"/>
                </a:solidFill>
              </a:rPr>
              <a:t>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date</a:t>
            </a:r>
            <a:r>
              <a:rPr lang="en-US" altLang="ja-JP" sz="2000" dirty="0">
                <a:solidFill>
                  <a:schemeClr val="bg1"/>
                </a:solidFill>
              </a:rPr>
              <a:t>: Sun, 06 Nov 2016 12:34:59 </a:t>
            </a:r>
            <a:r>
              <a:rPr lang="en-US" altLang="ja-JP" sz="2000" dirty="0" smtClean="0">
                <a:solidFill>
                  <a:schemeClr val="bg1"/>
                </a:solidFill>
              </a:rPr>
              <a:t>GMT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location</a:t>
            </a:r>
            <a:r>
              <a:rPr lang="en-US" altLang="ja-JP" sz="2000" dirty="0">
                <a:solidFill>
                  <a:schemeClr val="bg1"/>
                </a:solidFill>
              </a:rPr>
              <a:t>: https://</a:t>
            </a:r>
            <a:r>
              <a:rPr lang="en-US" altLang="ja-JP" sz="2000" dirty="0" err="1">
                <a:solidFill>
                  <a:schemeClr val="bg1"/>
                </a:solidFill>
              </a:rPr>
              <a:t>twitter.com</a:t>
            </a:r>
            <a:r>
              <a:rPr lang="en-US" altLang="ja-JP" sz="2000" dirty="0" smtClean="0">
                <a:solidFill>
                  <a:schemeClr val="bg1"/>
                </a:solidFill>
              </a:rPr>
              <a:t>/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server</a:t>
            </a:r>
            <a:r>
              <a:rPr lang="en-US" altLang="ja-JP" sz="2000" dirty="0">
                <a:solidFill>
                  <a:schemeClr val="bg1"/>
                </a:solidFill>
              </a:rPr>
              <a:t>: 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tsa_a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rgbClr val="FF0000"/>
                </a:solidFill>
              </a:rPr>
              <a:t>set</a:t>
            </a:r>
            <a:r>
              <a:rPr lang="en-US" altLang="ja-JP" sz="2000" dirty="0">
                <a:solidFill>
                  <a:srgbClr val="FF0000"/>
                </a:solidFill>
              </a:rPr>
              <a:t>-cookie: </a:t>
            </a:r>
            <a:r>
              <a:rPr lang="en-US" altLang="ja-JP" sz="2000" dirty="0" err="1">
                <a:solidFill>
                  <a:srgbClr val="FF0000"/>
                </a:solidFill>
              </a:rPr>
              <a:t>guest_id</a:t>
            </a:r>
            <a:r>
              <a:rPr lang="en-US" altLang="ja-JP" sz="2000" dirty="0">
                <a:solidFill>
                  <a:srgbClr val="FF0000"/>
                </a:solidFill>
              </a:rPr>
              <a:t>=v1%3A147843569907140709; Domain=.</a:t>
            </a:r>
            <a:r>
              <a:rPr lang="en-US" altLang="ja-JP" sz="2000" dirty="0" err="1">
                <a:solidFill>
                  <a:srgbClr val="FF0000"/>
                </a:solidFill>
              </a:rPr>
              <a:t>twitter.com</a:t>
            </a:r>
            <a:r>
              <a:rPr lang="en-US" altLang="ja-JP" sz="2000" dirty="0">
                <a:solidFill>
                  <a:srgbClr val="FF0000"/>
                </a:solidFill>
              </a:rPr>
              <a:t>; Path=/; Expires=Tue, 06-Nov-2018 12:34:59 </a:t>
            </a:r>
            <a:r>
              <a:rPr lang="en-US" altLang="ja-JP" sz="2000" dirty="0" smtClean="0">
                <a:solidFill>
                  <a:srgbClr val="FF0000"/>
                </a:solidFill>
              </a:rPr>
              <a:t>UTC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x</a:t>
            </a:r>
            <a:r>
              <a:rPr lang="en-US" altLang="ja-JP" sz="2000" dirty="0">
                <a:solidFill>
                  <a:schemeClr val="bg1"/>
                </a:solidFill>
              </a:rPr>
              <a:t>-connection-hash: </a:t>
            </a:r>
            <a:r>
              <a:rPr lang="en-US" altLang="ja-JP" sz="2000" dirty="0" smtClean="0">
                <a:solidFill>
                  <a:schemeClr val="bg1"/>
                </a:solidFill>
              </a:rPr>
              <a:t>0c2a5bd193d3b1a471843852512176aa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x</a:t>
            </a:r>
            <a:r>
              <a:rPr lang="en-US" altLang="ja-JP" sz="2000" dirty="0">
                <a:solidFill>
                  <a:schemeClr val="bg1"/>
                </a:solidFill>
              </a:rPr>
              <a:t>-response-time: 3</a:t>
            </a:r>
            <a:endParaRPr lang="en-US" altLang="ja-JP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7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クライアント</a:t>
            </a:r>
            <a:r>
              <a:rPr kumimoji="1" lang="ja-JP" altLang="en-US" dirty="0" smtClean="0"/>
              <a:t>から</a:t>
            </a:r>
            <a:r>
              <a:rPr lang="ja-JP" altLang="en-US" dirty="0" smtClean="0">
                <a:solidFill>
                  <a:srgbClr val="FF0000"/>
                </a:solidFill>
              </a:rPr>
              <a:t>サーバ</a:t>
            </a:r>
            <a:r>
              <a:rPr lang="ja-JP" altLang="en-US" dirty="0" smtClean="0"/>
              <a:t>へ渡す</a:t>
            </a:r>
            <a:r>
              <a:rPr kumimoji="1" lang="ja-JP" altLang="en-US" dirty="0" smtClean="0"/>
              <a:t>ときも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リクエストヘッダに含める</a:t>
            </a:r>
            <a:endParaRPr kumimoji="1"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472608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﻿$ telnet </a:t>
            </a:r>
            <a:r>
              <a:rPr lang="en-US" altLang="ja-JP" sz="2000" dirty="0" err="1">
                <a:solidFill>
                  <a:schemeClr val="bg1"/>
                </a:solidFill>
              </a:rPr>
              <a:t>www.twitter.com</a:t>
            </a:r>
            <a:r>
              <a:rPr lang="en-US" altLang="ja-JP" sz="2000" dirty="0">
                <a:solidFill>
                  <a:schemeClr val="bg1"/>
                </a:solidFill>
              </a:rPr>
              <a:t> </a:t>
            </a:r>
            <a:r>
              <a:rPr lang="en-US" altLang="ja-JP" sz="20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GET </a:t>
            </a:r>
            <a:r>
              <a:rPr lang="en-US" altLang="ja-JP" sz="2000" dirty="0">
                <a:solidFill>
                  <a:schemeClr val="bg1"/>
                </a:solidFill>
              </a:rPr>
              <a:t>/ HTTP/</a:t>
            </a:r>
            <a:r>
              <a:rPr lang="en-US" altLang="ja-JP" sz="2000" dirty="0" smtClean="0">
                <a:solidFill>
                  <a:schemeClr val="bg1"/>
                </a:solidFill>
              </a:rPr>
              <a:t>1.0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host</a:t>
            </a:r>
            <a:r>
              <a:rPr lang="en-US" altLang="ja-JP" sz="2000" dirty="0">
                <a:solidFill>
                  <a:schemeClr val="bg1"/>
                </a:solidFill>
              </a:rPr>
              <a:t>: 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twitter.com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ja-JP" sz="2000" dirty="0" smtClean="0">
                <a:solidFill>
                  <a:srgbClr val="FF0000"/>
                </a:solidFill>
              </a:rPr>
              <a:t>C</a:t>
            </a:r>
            <a:r>
              <a:rPr lang="en-US" altLang="ja-JP" sz="2000" dirty="0" err="1" smtClean="0">
                <a:solidFill>
                  <a:srgbClr val="FF0000"/>
                </a:solidFill>
              </a:rPr>
              <a:t>ookie</a:t>
            </a:r>
            <a:r>
              <a:rPr lang="en-US" altLang="ja-JP" sz="2000" dirty="0" smtClean="0">
                <a:solidFill>
                  <a:srgbClr val="FF0000"/>
                </a:solidFill>
              </a:rPr>
              <a:t>:</a:t>
            </a:r>
            <a:r>
              <a:rPr lang="ja-JP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ja-JP" sz="2000" dirty="0" err="1">
                <a:solidFill>
                  <a:srgbClr val="FF0000"/>
                </a:solidFill>
              </a:rPr>
              <a:t>guest_id</a:t>
            </a:r>
            <a:r>
              <a:rPr lang="en-US" altLang="ja-JP" sz="2000" dirty="0">
                <a:solidFill>
                  <a:srgbClr val="FF0000"/>
                </a:solidFill>
              </a:rPr>
              <a:t>=v1%3A147843569907140709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HTTP</a:t>
            </a:r>
            <a:r>
              <a:rPr lang="en-US" altLang="ja-JP" sz="2000" dirty="0">
                <a:solidFill>
                  <a:schemeClr val="bg1"/>
                </a:solidFill>
              </a:rPr>
              <a:t>/1.0 301 Moved </a:t>
            </a:r>
            <a:r>
              <a:rPr lang="en-US" altLang="ja-JP" sz="2000" dirty="0" smtClean="0">
                <a:solidFill>
                  <a:schemeClr val="bg1"/>
                </a:solidFill>
              </a:rPr>
              <a:t>Permanently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content</a:t>
            </a:r>
            <a:r>
              <a:rPr lang="en-US" altLang="ja-JP" sz="2000" dirty="0">
                <a:solidFill>
                  <a:schemeClr val="bg1"/>
                </a:solidFill>
              </a:rPr>
              <a:t>-length: </a:t>
            </a:r>
            <a:r>
              <a:rPr lang="en-US" altLang="ja-JP" sz="2000" dirty="0" smtClean="0">
                <a:solidFill>
                  <a:schemeClr val="bg1"/>
                </a:solidFill>
              </a:rPr>
              <a:t>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date</a:t>
            </a:r>
            <a:r>
              <a:rPr lang="en-US" altLang="ja-JP" sz="2000" dirty="0">
                <a:solidFill>
                  <a:schemeClr val="bg1"/>
                </a:solidFill>
              </a:rPr>
              <a:t>: Sun, 06 Nov 2016 12:34:59 </a:t>
            </a:r>
            <a:r>
              <a:rPr lang="en-US" altLang="ja-JP" sz="2000" dirty="0" smtClean="0">
                <a:solidFill>
                  <a:schemeClr val="bg1"/>
                </a:solidFill>
              </a:rPr>
              <a:t>GMT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location</a:t>
            </a:r>
            <a:r>
              <a:rPr lang="en-US" altLang="ja-JP" sz="2000" dirty="0">
                <a:solidFill>
                  <a:schemeClr val="bg1"/>
                </a:solidFill>
              </a:rPr>
              <a:t>: https://</a:t>
            </a:r>
            <a:r>
              <a:rPr lang="en-US" altLang="ja-JP" sz="2000" dirty="0" err="1">
                <a:solidFill>
                  <a:schemeClr val="bg1"/>
                </a:solidFill>
              </a:rPr>
              <a:t>twitter.com</a:t>
            </a:r>
            <a:r>
              <a:rPr lang="en-US" altLang="ja-JP" sz="2000" dirty="0" smtClean="0">
                <a:solidFill>
                  <a:schemeClr val="bg1"/>
                </a:solidFill>
              </a:rPr>
              <a:t>/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server</a:t>
            </a:r>
            <a:r>
              <a:rPr lang="en-US" altLang="ja-JP" sz="2000" dirty="0">
                <a:solidFill>
                  <a:schemeClr val="bg1"/>
                </a:solidFill>
              </a:rPr>
              <a:t>: 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tsa_a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set</a:t>
            </a:r>
            <a:r>
              <a:rPr lang="en-US" altLang="ja-JP" sz="2000" dirty="0">
                <a:solidFill>
                  <a:schemeClr val="bg1"/>
                </a:solidFill>
              </a:rPr>
              <a:t>-cookie: </a:t>
            </a:r>
            <a:r>
              <a:rPr lang="en-US" altLang="ja-JP" sz="2000" dirty="0" err="1">
                <a:solidFill>
                  <a:schemeClr val="bg1"/>
                </a:solidFill>
              </a:rPr>
              <a:t>guest_id</a:t>
            </a:r>
            <a:r>
              <a:rPr lang="en-US" altLang="ja-JP" sz="2000" dirty="0">
                <a:solidFill>
                  <a:schemeClr val="bg1"/>
                </a:solidFill>
              </a:rPr>
              <a:t>=v1%3A147843569907140709; Domain=.</a:t>
            </a:r>
            <a:r>
              <a:rPr lang="en-US" altLang="ja-JP" sz="2000" dirty="0" err="1">
                <a:solidFill>
                  <a:schemeClr val="bg1"/>
                </a:solidFill>
              </a:rPr>
              <a:t>twitter.com</a:t>
            </a:r>
            <a:r>
              <a:rPr lang="en-US" altLang="ja-JP" sz="2000" dirty="0">
                <a:solidFill>
                  <a:schemeClr val="bg1"/>
                </a:solidFill>
              </a:rPr>
              <a:t>; Path=/; Expires=Tue, 06-Nov-2018 12:34:59 </a:t>
            </a:r>
            <a:r>
              <a:rPr lang="en-US" altLang="ja-JP" sz="2000" dirty="0" smtClean="0">
                <a:solidFill>
                  <a:schemeClr val="bg1"/>
                </a:solidFill>
              </a:rPr>
              <a:t>UTC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x</a:t>
            </a:r>
            <a:r>
              <a:rPr lang="en-US" altLang="ja-JP" sz="2000" dirty="0">
                <a:solidFill>
                  <a:schemeClr val="bg1"/>
                </a:solidFill>
              </a:rPr>
              <a:t>-connection-hash: </a:t>
            </a:r>
            <a:r>
              <a:rPr lang="en-US" altLang="ja-JP" sz="2000" dirty="0" smtClean="0">
                <a:solidFill>
                  <a:schemeClr val="bg1"/>
                </a:solidFill>
              </a:rPr>
              <a:t>0c2a5bd193d3b1a471843852512176aa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x</a:t>
            </a:r>
            <a:r>
              <a:rPr lang="en-US" altLang="ja-JP" sz="2000" dirty="0">
                <a:solidFill>
                  <a:schemeClr val="bg1"/>
                </a:solidFill>
              </a:rPr>
              <a:t>-response-time: 3</a:t>
            </a:r>
            <a:endParaRPr lang="en-US" altLang="ja-JP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6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PHP</a:t>
            </a:r>
            <a:r>
              <a:rPr kumimoji="1" lang="ja-JP" altLang="en-US" sz="8800" dirty="0" smtClean="0"/>
              <a:t>で</a:t>
            </a:r>
            <a:r>
              <a:rPr kumimoji="1" lang="en-US" altLang="ja-JP" sz="8800" dirty="0" smtClean="0"/>
              <a:t>Cookie</a:t>
            </a:r>
            <a:endParaRPr kumimoji="1" lang="ja-JP" altLang="en-US" sz="8800" dirty="0"/>
          </a:p>
        </p:txBody>
      </p:sp>
      <p:pic>
        <p:nvPicPr>
          <p:cNvPr id="3" name="Picture 2" descr="出力例: Imagick で作った PHP ロ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42817"/>
            <a:ext cx="28803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3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Cookie</a:t>
            </a:r>
            <a:r>
              <a:rPr lang="ja-JP" altLang="en-US" sz="3600" dirty="0" smtClean="0"/>
              <a:t>をセット</a:t>
            </a:r>
            <a:endParaRPr kumimoji="1" lang="ja-JP" altLang="en-US" sz="3600" dirty="0"/>
          </a:p>
        </p:txBody>
      </p:sp>
      <p:pic>
        <p:nvPicPr>
          <p:cNvPr id="9" name="図 8" descr="スクリーンショット 2016-11-06 21.55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4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4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Cookie</a:t>
            </a:r>
            <a:r>
              <a:rPr lang="ja-JP" altLang="en-US" sz="3600" smtClean="0"/>
              <a:t>を取得</a:t>
            </a:r>
            <a:endParaRPr kumimoji="1" lang="ja-JP" altLang="en-US" sz="3600" dirty="0"/>
          </a:p>
        </p:txBody>
      </p:sp>
      <p:pic>
        <p:nvPicPr>
          <p:cNvPr id="3" name="図 2" descr="スクリーンショット 2016-11-06 21.56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691"/>
            <a:ext cx="9144000" cy="55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6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プロトコル</a:t>
            </a:r>
            <a:r>
              <a:rPr lang="ja-JP" altLang="en-US" sz="3600" dirty="0"/>
              <a:t>と</a:t>
            </a:r>
            <a:r>
              <a:rPr lang="ja-JP" altLang="en-US" sz="3600" dirty="0" smtClean="0"/>
              <a:t>は何か？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11559" y="2276872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176" y="2586396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0935" y="3216610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3161184" y="2550273"/>
            <a:ext cx="2808312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2657128" y="2401753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/>
              <a:t>ファイル</a:t>
            </a:r>
            <a:r>
              <a:rPr lang="ja-JP" altLang="en-US" sz="1600" dirty="0" smtClean="0"/>
              <a:t>ください</a:t>
            </a:r>
            <a:endParaRPr lang="en-US" altLang="ja-JP" sz="1600" dirty="0" smtClean="0"/>
          </a:p>
        </p:txBody>
      </p:sp>
      <p:sp>
        <p:nvSpPr>
          <p:cNvPr id="14" name="右矢印 13"/>
          <p:cNvSpPr/>
          <p:nvPr/>
        </p:nvSpPr>
        <p:spPr>
          <a:xfrm rot="10800000">
            <a:off x="3055792" y="3457092"/>
            <a:ext cx="28083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2945160" y="4054980"/>
            <a:ext cx="3888433" cy="47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OK!</a:t>
            </a:r>
            <a:r>
              <a:rPr lang="ja-JP" altLang="en-US" sz="1600" dirty="0" smtClean="0"/>
              <a:t>受取りやー！</a:t>
            </a:r>
            <a:endParaRPr lang="en-US" altLang="ja-JP" sz="16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20272" y="6516052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69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HTTP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80587" y="955576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8184" y="874600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29963" y="1895314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3059832" y="1540665"/>
            <a:ext cx="2808312" cy="640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506540" y="1405169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 smtClean="0"/>
              <a:t>接続</a:t>
            </a:r>
            <a:endParaRPr lang="en-US" altLang="ja-JP" sz="1600" dirty="0" smtClean="0"/>
          </a:p>
        </p:txBody>
      </p:sp>
      <p:sp>
        <p:nvSpPr>
          <p:cNvPr id="16" name="右矢印 15"/>
          <p:cNvSpPr/>
          <p:nvPr/>
        </p:nvSpPr>
        <p:spPr>
          <a:xfrm>
            <a:off x="3079626" y="2564904"/>
            <a:ext cx="2808312" cy="640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7" name="コンテンツ プレースホルダー 2"/>
          <p:cNvSpPr txBox="1">
            <a:spLocks/>
          </p:cNvSpPr>
          <p:nvPr/>
        </p:nvSpPr>
        <p:spPr>
          <a:xfrm>
            <a:off x="2555776" y="3101330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GET / HTTP/1.0</a:t>
            </a:r>
          </a:p>
        </p:txBody>
      </p:sp>
      <p:sp>
        <p:nvSpPr>
          <p:cNvPr id="18" name="右矢印 17"/>
          <p:cNvSpPr/>
          <p:nvPr/>
        </p:nvSpPr>
        <p:spPr>
          <a:xfrm rot="10800000">
            <a:off x="2937198" y="3611488"/>
            <a:ext cx="2808312" cy="640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9" name="コンテンツ プレースホルダー 2"/>
          <p:cNvSpPr txBox="1">
            <a:spLocks/>
          </p:cNvSpPr>
          <p:nvPr/>
        </p:nvSpPr>
        <p:spPr>
          <a:xfrm>
            <a:off x="2555776" y="4251615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/>
              <a:t>HTTP/1.1 200 OK</a:t>
            </a:r>
          </a:p>
          <a:p>
            <a:pPr marL="457200" lvl="1" indent="0">
              <a:buNone/>
            </a:pPr>
            <a:r>
              <a:rPr lang="en-US" altLang="ja-JP" sz="1600" dirty="0"/>
              <a:t>Server: </a:t>
            </a:r>
            <a:r>
              <a:rPr lang="en-US" altLang="ja-JP" sz="1600" dirty="0" err="1"/>
              <a:t>nginx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en-US" altLang="ja-JP" sz="1600" dirty="0"/>
              <a:t>Date: Sun, 09 Oct 2016 13:19:36 GMT</a:t>
            </a:r>
          </a:p>
          <a:p>
            <a:pPr marL="457200" lvl="1" indent="0">
              <a:buNone/>
            </a:pPr>
            <a:r>
              <a:rPr lang="en-US" altLang="ja-JP" sz="1600" dirty="0"/>
              <a:t>Content-Type: text/html; charset=UTF-8</a:t>
            </a:r>
          </a:p>
          <a:p>
            <a:pPr marL="457200" lvl="1" indent="0">
              <a:buNone/>
            </a:pPr>
            <a:r>
              <a:rPr lang="en-US" altLang="ja-JP" sz="1600" dirty="0"/>
              <a:t>Connection: close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20272" y="6516052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378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24936" cy="1862916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telnet www.yahoo.co.jp 80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/>
                </a:solidFill>
              </a:rPr>
              <a:t>GET / HTTP/1.0</a:t>
            </a:r>
          </a:p>
          <a:p>
            <a:pPr marL="0" indent="0">
              <a:buNone/>
            </a:pPr>
            <a:endParaRPr lang="en-US" altLang="ja-JP" dirty="0" smtClean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-1622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sz="3600" dirty="0" smtClean="0"/>
              <a:t>telnet </a:t>
            </a:r>
            <a:r>
              <a:rPr lang="ja-JP" altLang="en-US" sz="3600" dirty="0" smtClean="0"/>
              <a:t>で </a:t>
            </a:r>
            <a:r>
              <a:rPr lang="en-US" altLang="ja-JP" sz="3600" dirty="0" smtClean="0"/>
              <a:t>http</a:t>
            </a:r>
            <a:r>
              <a:rPr lang="ja-JP" altLang="en-US" sz="3600" dirty="0" smtClean="0"/>
              <a:t> を手打ちする</a:t>
            </a:r>
            <a:endParaRPr lang="ja-JP" altLang="en-US" sz="3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23528" y="3501008"/>
            <a:ext cx="8424936" cy="2880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HTTP/1.1 200 OK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Server: </a:t>
            </a:r>
            <a:r>
              <a:rPr lang="en-US" altLang="ja-JP" sz="2600" dirty="0" err="1">
                <a:solidFill>
                  <a:schemeClr val="bg1"/>
                </a:solidFill>
              </a:rPr>
              <a:t>nginx</a:t>
            </a:r>
            <a:endParaRPr lang="en-US" altLang="ja-JP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Date: Sun, 09 Oct 2016 13:19:36 GMT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Content-Type: text/html; charset=UTF-8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Connection: </a:t>
            </a:r>
            <a:r>
              <a:rPr lang="en-US" altLang="ja-JP" sz="2600" dirty="0" smtClean="0">
                <a:solidFill>
                  <a:schemeClr val="bg1"/>
                </a:solidFill>
              </a:rPr>
              <a:t>close</a:t>
            </a:r>
          </a:p>
          <a:p>
            <a:pPr marL="0" indent="0">
              <a:buNone/>
            </a:pPr>
            <a:r>
              <a:rPr lang="en-US" altLang="ja-JP" sz="2600" dirty="0" smtClean="0">
                <a:solidFill>
                  <a:schemeClr val="bg1"/>
                </a:solidFill>
              </a:rPr>
              <a:t>(</a:t>
            </a:r>
            <a:r>
              <a:rPr lang="ja-JP" altLang="en-US" sz="2600" dirty="0" smtClean="0">
                <a:solidFill>
                  <a:schemeClr val="bg1"/>
                </a:solidFill>
              </a:rPr>
              <a:t>以降</a:t>
            </a:r>
            <a:r>
              <a:rPr lang="en-US" altLang="ja-JP" sz="2600" dirty="0" smtClean="0">
                <a:solidFill>
                  <a:schemeClr val="bg1"/>
                </a:solidFill>
              </a:rPr>
              <a:t>HTML)</a:t>
            </a:r>
          </a:p>
          <a:p>
            <a:pPr marL="0" indent="0">
              <a:buNone/>
            </a:pPr>
            <a:endParaRPr lang="en-US" altLang="ja-JP" sz="2600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23528" y="796062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クライアント</a:t>
            </a:r>
            <a:r>
              <a:rPr lang="ja-JP" altLang="en-US" dirty="0" smtClean="0"/>
              <a:t>から入力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0921" y="314096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サーバからの返却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896166" y="652534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090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94662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www.yahoo.co.jp 80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GET / </a:t>
            </a:r>
            <a:r>
              <a:rPr lang="en-US" altLang="ja-JP" sz="4400" dirty="0" smtClean="0">
                <a:solidFill>
                  <a:schemeClr val="bg1"/>
                </a:solidFill>
              </a:rPr>
              <a:t>HTTP/1.0</a:t>
            </a:r>
            <a:endParaRPr lang="en-US" altLang="ja-JP" sz="44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-1622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3600" dirty="0"/>
              <a:t>メソッド</a:t>
            </a:r>
          </a:p>
        </p:txBody>
      </p:sp>
      <p:sp>
        <p:nvSpPr>
          <p:cNvPr id="7" name="円/楕円 6"/>
          <p:cNvSpPr/>
          <p:nvPr/>
        </p:nvSpPr>
        <p:spPr>
          <a:xfrm>
            <a:off x="251520" y="1772816"/>
            <a:ext cx="1440160" cy="100811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rot="10800000">
            <a:off x="179512" y="3212976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5083135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この部分が</a:t>
            </a:r>
            <a:r>
              <a:rPr lang="ja-JP" altLang="en-US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「メソッド」</a:t>
            </a:r>
            <a:endParaRPr kumimoji="1" lang="ja-JP" altLang="en-US" sz="48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44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1150</Words>
  <Application>Microsoft Macintosh PowerPoint</Application>
  <PresentationFormat>画面に合わせる (4:3)</PresentationFormat>
  <Paragraphs>306</Paragraphs>
  <Slides>55</Slides>
  <Notes>48</Notes>
  <HiddenSlides>0</HiddenSlides>
  <MMClips>0</MMClips>
  <ScaleCrop>false</ScaleCrop>
  <HeadingPairs>
    <vt:vector size="4" baseType="variant">
      <vt:variant>
        <vt:lpstr>テーマ</vt:lpstr>
      </vt:variant>
      <vt:variant>
        <vt:i4>3</vt:i4>
      </vt:variant>
      <vt:variant>
        <vt:lpstr>スライド タイトル</vt:lpstr>
      </vt:variant>
      <vt:variant>
        <vt:i4>55</vt:i4>
      </vt:variant>
    </vt:vector>
  </HeadingPairs>
  <TitlesOfParts>
    <vt:vector size="58" baseType="lpstr">
      <vt:lpstr>Office ​​テーマ</vt:lpstr>
      <vt:lpstr>1_Office ​​テーマ</vt:lpstr>
      <vt:lpstr>2_Office ​​テーマ</vt:lpstr>
      <vt:lpstr>モバイル プログラミング 実習2</vt:lpstr>
      <vt:lpstr>午後</vt:lpstr>
      <vt:lpstr>ネットワーク基礎 その4</vt:lpstr>
      <vt:lpstr>前回の復習</vt:lpstr>
      <vt:lpstr>HTTP メソッド</vt:lpstr>
      <vt:lpstr>プロトコルとは何か？</vt:lpstr>
      <vt:lpstr>HTTP</vt:lpstr>
      <vt:lpstr>PowerPoint プレゼンテーション</vt:lpstr>
      <vt:lpstr>PowerPoint プレゼンテーション</vt:lpstr>
      <vt:lpstr>メソッド</vt:lpstr>
      <vt:lpstr>メソッド</vt:lpstr>
      <vt:lpstr>GETとPOSTの違い</vt:lpstr>
      <vt:lpstr>GET/POSTの使い分け</vt:lpstr>
      <vt:lpstr>URLにクエリーを追加</vt:lpstr>
      <vt:lpstr>PowerPoint プレゼンテーション</vt:lpstr>
      <vt:lpstr>PowerPoint プレゼンテーション</vt:lpstr>
      <vt:lpstr>PowerPoint プレゼンテーション</vt:lpstr>
      <vt:lpstr>GET</vt:lpstr>
      <vt:lpstr>POST</vt:lpstr>
      <vt:lpstr>クエリーの書式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URLエンコード</vt:lpstr>
      <vt:lpstr>動的な Webページ</vt:lpstr>
      <vt:lpstr>演習1. MAP表示</vt:lpstr>
      <vt:lpstr>演習2. MAPエディタ</vt:lpstr>
      <vt:lpstr>ファイル処理</vt:lpstr>
      <vt:lpstr>演習1. MAPエディタ（保存）</vt:lpstr>
      <vt:lpstr>演習2. MAPエディタ（ログイン認証）</vt:lpstr>
      <vt:lpstr>演習3. MAPエディタ（IDを記録）</vt:lpstr>
      <vt:lpstr>演習4. MAPエディタ（セッション）</vt:lpstr>
      <vt:lpstr>ネットワーク基礎 その5</vt:lpstr>
      <vt:lpstr>HTTPヘッダ</vt:lpstr>
      <vt:lpstr>リクエスト・レスポンス</vt:lpstr>
      <vt:lpstr>リクエスト(GET)</vt:lpstr>
      <vt:lpstr>リクエスト(POST)</vt:lpstr>
      <vt:lpstr>リクエスト</vt:lpstr>
      <vt:lpstr>レスポンス</vt:lpstr>
      <vt:lpstr>リクエスト・レスポンス</vt:lpstr>
      <vt:lpstr>GoogleChromeでも確認できる</vt:lpstr>
      <vt:lpstr>ヘッダの 種類</vt:lpstr>
      <vt:lpstr>リクエスト</vt:lpstr>
      <vt:lpstr>レスポンス</vt:lpstr>
      <vt:lpstr>Cookie</vt:lpstr>
      <vt:lpstr>Cookieとは？</vt:lpstr>
      <vt:lpstr>Cookieとは？</vt:lpstr>
      <vt:lpstr>サーバからクライアントへ渡すには レスポンスヘッダに含める</vt:lpstr>
      <vt:lpstr>クライアントからサーバへ渡すときも リクエストヘッダに含める</vt:lpstr>
      <vt:lpstr>PHPでCookie</vt:lpstr>
      <vt:lpstr>Cookieをセット</vt:lpstr>
      <vt:lpstr>Cookieを取得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AZUSAのファイルをPowerpointにしてみた</dc:title>
  <dc:creator>wslash</dc:creator>
  <cp:lastModifiedBy>勝部 麻季人</cp:lastModifiedBy>
  <cp:revision>331</cp:revision>
  <cp:lastPrinted>2014-09-23T04:56:28Z</cp:lastPrinted>
  <dcterms:created xsi:type="dcterms:W3CDTF">2014-08-31T11:33:13Z</dcterms:created>
  <dcterms:modified xsi:type="dcterms:W3CDTF">2016-11-06T12:57:48Z</dcterms:modified>
</cp:coreProperties>
</file>